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3"/>
  </p:notesMasterIdLst>
  <p:sldIdLst>
    <p:sldId id="296" r:id="rId3"/>
    <p:sldId id="760" r:id="rId4"/>
    <p:sldId id="618" r:id="rId5"/>
    <p:sldId id="638" r:id="rId6"/>
    <p:sldId id="756" r:id="rId7"/>
    <p:sldId id="858" r:id="rId8"/>
    <p:sldId id="859" r:id="rId9"/>
    <p:sldId id="874" r:id="rId10"/>
    <p:sldId id="864" r:id="rId11"/>
    <p:sldId id="778" r:id="rId12"/>
    <p:sldId id="796" r:id="rId13"/>
    <p:sldId id="837" r:id="rId14"/>
    <p:sldId id="838" r:id="rId15"/>
    <p:sldId id="839" r:id="rId16"/>
    <p:sldId id="865" r:id="rId17"/>
    <p:sldId id="876" r:id="rId18"/>
    <p:sldId id="823" r:id="rId19"/>
    <p:sldId id="877" r:id="rId20"/>
    <p:sldId id="878" r:id="rId21"/>
    <p:sldId id="879" r:id="rId22"/>
    <p:sldId id="880" r:id="rId23"/>
    <p:sldId id="881" r:id="rId24"/>
    <p:sldId id="871" r:id="rId25"/>
    <p:sldId id="882" r:id="rId26"/>
    <p:sldId id="883" r:id="rId27"/>
    <p:sldId id="884" r:id="rId28"/>
    <p:sldId id="885" r:id="rId29"/>
    <p:sldId id="886" r:id="rId30"/>
    <p:sldId id="887" r:id="rId31"/>
    <p:sldId id="888" r:id="rId32"/>
    <p:sldId id="889" r:id="rId33"/>
    <p:sldId id="890" r:id="rId34"/>
    <p:sldId id="872" r:id="rId35"/>
    <p:sldId id="725" r:id="rId36"/>
    <p:sldId id="847" r:id="rId37"/>
    <p:sldId id="848" r:id="rId38"/>
    <p:sldId id="849" r:id="rId39"/>
    <p:sldId id="850" r:id="rId40"/>
    <p:sldId id="857" r:id="rId41"/>
    <p:sldId id="852" r:id="rId42"/>
    <p:sldId id="853" r:id="rId43"/>
    <p:sldId id="854" r:id="rId44"/>
    <p:sldId id="855" r:id="rId45"/>
    <p:sldId id="856" r:id="rId46"/>
    <p:sldId id="875" r:id="rId47"/>
    <p:sldId id="759" r:id="rId48"/>
    <p:sldId id="726" r:id="rId49"/>
    <p:sldId id="262" r:id="rId50"/>
    <p:sldId id="833" r:id="rId51"/>
    <p:sldId id="835"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858"/>
            <p14:sldId id="859"/>
            <p14:sldId id="874"/>
            <p14:sldId id="864"/>
            <p14:sldId id="778"/>
            <p14:sldId id="796"/>
            <p14:sldId id="837"/>
            <p14:sldId id="838"/>
            <p14:sldId id="839"/>
            <p14:sldId id="865"/>
            <p14:sldId id="876"/>
            <p14:sldId id="823"/>
            <p14:sldId id="877"/>
            <p14:sldId id="878"/>
            <p14:sldId id="879"/>
            <p14:sldId id="880"/>
            <p14:sldId id="881"/>
            <p14:sldId id="871"/>
            <p14:sldId id="882"/>
            <p14:sldId id="883"/>
            <p14:sldId id="884"/>
            <p14:sldId id="885"/>
            <p14:sldId id="886"/>
            <p14:sldId id="887"/>
            <p14:sldId id="888"/>
            <p14:sldId id="889"/>
            <p14:sldId id="890"/>
            <p14:sldId id="872"/>
            <p14:sldId id="725"/>
            <p14:sldId id="847"/>
            <p14:sldId id="848"/>
            <p14:sldId id="849"/>
            <p14:sldId id="850"/>
            <p14:sldId id="857"/>
            <p14:sldId id="852"/>
            <p14:sldId id="853"/>
            <p14:sldId id="854"/>
            <p14:sldId id="855"/>
            <p14:sldId id="856"/>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autoAdjust="0"/>
    <p:restoredTop sz="94364" autoAdjust="0"/>
  </p:normalViewPr>
  <p:slideViewPr>
    <p:cSldViewPr>
      <p:cViewPr varScale="1">
        <p:scale>
          <a:sx n="69" d="100"/>
          <a:sy n="69" d="100"/>
        </p:scale>
        <p:origin x="1134" y="72"/>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304055600"/>
        <c:axId val="304057168"/>
      </c:lineChart>
      <c:catAx>
        <c:axId val="3040556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04057168"/>
        <c:crosses val="autoZero"/>
        <c:auto val="1"/>
        <c:lblAlgn val="ctr"/>
        <c:lblOffset val="100"/>
        <c:noMultiLvlLbl val="0"/>
      </c:catAx>
      <c:valAx>
        <c:axId val="304057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3040556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7CFF50FB-0094-4672-B424-E30B2B82642F}" type="presOf" srcId="{21C51405-76E8-4A00-845A-86800666BB67}" destId="{DA7FEB6A-E6E1-4B2E-94AC-17763021845B}" srcOrd="1"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BF9BC5A0-8E27-4C21-AFB0-E6F2873945C8}" type="presOf" srcId="{62FFC75B-D0CF-42C1-8782-6232026BCEE9}" destId="{423306B9-6C0F-40E8-8797-AC413DB05B7C}" srcOrd="0" destOrd="0" presId="urn:microsoft.com/office/officeart/2005/8/layout/hierarchy3"/>
    <dgm:cxn modelId="{152DF227-5651-473F-9377-69314EE8718B}" type="presOf" srcId="{6A880E6D-DCE9-497A-B26E-EC2134FC4437}" destId="{0A19F72D-6CA7-497D-AE63-81944D703DF1}"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9C33F688-7974-4BCF-B7F4-69981E1383CF}" type="presOf" srcId="{91754EBC-0421-4EA7-BAD6-989EEBD5CEE6}" destId="{85FD7CF3-84BF-4E34-B90F-F20EB29CCB5F}"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63A6E6A6-2E02-452B-A6A4-1A270A24FE72}" type="presOf" srcId="{5DDE0134-6DA6-4DC7-8494-7F57ED4EB05C}" destId="{91EE09D6-B260-412B-A806-528785525829}" srcOrd="0" destOrd="0" presId="urn:microsoft.com/office/officeart/2005/8/layout/hierarchy3"/>
    <dgm:cxn modelId="{43AB43D4-9715-4E4F-B8C8-5319166195B4}" type="presOf" srcId="{4D032C26-803F-4E1C-864A-6B0EA0993CFC}" destId="{E2A11D60-F863-4F86-810C-40CEA3ED63C6}"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B32F7BCB-3412-4E08-BAE8-AFF4ADF03C5B}" srcId="{DCC8A619-A2A6-4B91-AB49-1D64A6E26C15}" destId="{94237239-E2AD-412D-83B5-47475A3443C5}" srcOrd="0" destOrd="0" parTransId="{6A880E6D-DCE9-497A-B26E-EC2134FC4437}" sibTransId="{FB253503-AB85-4017-AFBF-10D792FF5B46}"/>
    <dgm:cxn modelId="{476C634A-2C1A-4339-91EB-C001F6E6D26E}" type="presOf" srcId="{2B1A0796-63CE-4E96-9C4C-E6B3CA4669EB}" destId="{DA89D0B9-4088-4B1F-BA45-49A961AF3E62}" srcOrd="0" destOrd="0" presId="urn:microsoft.com/office/officeart/2005/8/layout/hierarchy3"/>
    <dgm:cxn modelId="{D391552B-873A-4DCE-94D8-FDE9CA1D4EDD}" type="presOf" srcId="{DCC8A619-A2A6-4B91-AB49-1D64A6E26C15}" destId="{CDC1F74C-3BD6-4589-A537-1D8419AA4251}"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F0FDCB95-F4DA-4EA5-AB91-4D53C4779F5A}" srcId="{0DB4C500-93C1-4CE4-AC56-6DD2FAE06FFE}" destId="{2B1A0796-63CE-4E96-9C4C-E6B3CA4669EB}" srcOrd="0" destOrd="0" parTransId="{C7707E2C-2F2A-4CEE-AA33-D0C89E9EABEB}" sibTransId="{15B0F96F-76D2-4806-9D52-E76A90C5D37E}"/>
    <dgm:cxn modelId="{5663950B-C584-4225-B57A-2DC588A6219C}" type="presOf" srcId="{C7707E2C-2F2A-4CEE-AA33-D0C89E9EABEB}" destId="{660A3C24-5BAF-4B03-B030-D64B68CAD622}" srcOrd="0" destOrd="0" presId="urn:microsoft.com/office/officeart/2005/8/layout/hierarchy3"/>
    <dgm:cxn modelId="{1D3B791B-A048-4A07-9000-C1858F52CE24}" type="presOf" srcId="{C56580E1-8BC4-4F33-9F2B-5F2E13A105A0}" destId="{54B080BA-24F3-4EA2-94A5-0DEF720DC6C4}"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4255CA9-98BE-4CA4-AE29-E7CFAA6CE307}" srcId="{0DB4C500-93C1-4CE4-AC56-6DD2FAE06FFE}" destId="{905714E7-D3D1-4916-886E-DC6E1FF73A16}" srcOrd="1" destOrd="0" parTransId="{91754EBC-0421-4EA7-BAD6-989EEBD5CEE6}" sibTransId="{A7572E83-5D7D-4CB3-8F9F-C9C5087D5632}"/>
    <dgm:cxn modelId="{652F3C52-E5C3-4AB7-A5B7-E0E502D35052}" type="presOf" srcId="{8D42EC4D-7F27-4A8C-B61C-9A6F05BA267F}" destId="{9A970488-2247-4EB7-A492-AEAA6C8FA329}"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E4678F26-8B38-4599-B34F-CFB47923195E}" type="presOf" srcId="{5076DD9C-D6CD-4991-9F65-8612FEECFB7A}" destId="{4B2AA44D-FA13-47D5-8350-762DD0D92470}" srcOrd="1"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D687D728-30E8-4455-9AA3-044254C233A7}" type="presOf" srcId="{8CC71BC1-6B57-49BE-A325-93FCB067E879}" destId="{F1B64CA7-938F-4B73-9595-7BA3E9F58CA4}" srcOrd="0" destOrd="0" presId="urn:microsoft.com/office/officeart/2005/8/layout/process3"/>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329B9B83-D77F-43CF-B5B8-CE0D193CDBC8}" type="presOf" srcId="{94835042-0347-4581-831D-6296EAFF49D2}" destId="{69717D54-C697-4871-A8CF-D68CAD2F2A63}" srcOrd="0" destOrd="0" presId="urn:microsoft.com/office/officeart/2005/8/layout/process3"/>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75C433EC-BE55-4FD4-965F-E2D77AE68563}" srcId="{CAD4A8F6-B95E-4BDC-BAF5-2C029DD1BC4D}" destId="{EEC4CF63-C19C-4428-A191-567F637D3731}" srcOrd="1" destOrd="0" parTransId="{3D4E9064-C56A-4E72-A945-2AF14A22D37B}" sibTransId="{2D4DDDAD-D1DB-49AB-9A94-4AC78712627A}"/>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C1AF8DA7-D89D-4892-AA98-A545A25E5F6D}" type="presOf" srcId="{8D0D1380-200B-4E1B-A7CD-AF54E18225FA}" destId="{2AC453B5-CEF3-4FE2-AB06-0646F5A88E84}" srcOrd="0" destOrd="6"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A5C42BD-4284-435D-9BC7-D242637E75AC}" type="presOf" srcId="{13CB7EC8-6ACD-4B77-8976-1FAD1A4C5C91}" destId="{2AC453B5-CEF3-4FE2-AB06-0646F5A88E84}" srcOrd="0" destOrd="5"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6051FAB1-B96C-4158-A319-7499D3BF94BA}" type="presOf" srcId="{EEC4CF63-C19C-4428-A191-567F637D3731}" destId="{2AC453B5-CEF3-4FE2-AB06-0646F5A88E84}" srcOrd="0" destOrd="3"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E76BF3B7-82A7-4A2B-BBBE-286B2FB51FDD}" type="presOf" srcId="{D91B23D0-43B5-4C6B-BF71-684C58D6394F}" destId="{2AC453B5-CEF3-4FE2-AB06-0646F5A88E84}" srcOrd="0" destOrd="4"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5A5A20AE-18ED-40D6-B723-8704FD8EA633}" type="presOf" srcId="{CAD4A8F6-B95E-4BDC-BAF5-2C029DD1BC4D}" destId="{2AC453B5-CEF3-4FE2-AB06-0646F5A88E84}" srcOrd="0" destOrd="1"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F780CC30-4D01-463E-A4F5-B563533086A1}" type="presOf" srcId="{EB89F287-1E2B-4D7B-B849-A9AFDC62F93B}" destId="{0ADD1677-4BB9-411B-9F55-C6A8BB4AEFFE}" srcOrd="0" destOrd="0" presId="urn:microsoft.com/office/officeart/2008/layout/VerticalCurvedList"/>
    <dgm:cxn modelId="{DBED0D2D-1B4D-46BE-9ECE-BB9EE03CA1F0}" type="presOf" srcId="{D7A9A80B-B499-4CE9-B8B6-42D8B19FB683}" destId="{25CC8F4A-1A1B-4C3E-B9C9-3B2A7A2D0F66}" srcOrd="0" destOrd="0" presId="urn:microsoft.com/office/officeart/2008/layout/VerticalCurvedList"/>
    <dgm:cxn modelId="{CC3D6DCC-424F-4CE3-8A1C-D2EA9E005399}" type="presOf" srcId="{0C6CA62A-2507-4191-8334-84E9AE83554B}" destId="{49F3C08A-059A-4944-B0BE-9FED64C38273}" srcOrd="0" destOrd="0"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E34EC1F3-21DE-4529-A84B-4B2EBCE7947C}" type="presOf" srcId="{8D427307-CEAF-4DD7-BB85-8785E2DCDB7F}" destId="{2AC453B5-CEF3-4FE2-AB06-0646F5A88E84}"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数据驱动的机器学习算法流程图实现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7535A191-01FE-4B85-9AFC-BC5AEDFBCADB}" type="presOf" srcId="{F563B7B6-DF65-4E9F-A4B2-18AE58DD2D84}" destId="{EE23FAF4-8768-4D90-A6BC-9C48AEA9AA1F}" srcOrd="0" destOrd="3" presId="urn:microsoft.com/office/officeart/2005/8/layout/hList1"/>
    <dgm:cxn modelId="{AFC021DD-EF0E-4C22-8933-5FA33C7A1F2B}" type="presOf" srcId="{A5587D8A-F7F7-4405-AA88-A677C8E061CD}" destId="{56B5842B-3116-4832-9713-298705147BDE}" srcOrd="0" destOrd="0"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76476805-B6A1-4B5C-BBD5-2A0AD4A79234}" type="presOf" srcId="{ACA966AC-8099-4230-91CF-22DBA45A3511}" destId="{4506C6F9-4D81-422E-A295-662A47B8FB80}" srcOrd="0" destOrd="0" presId="urn:microsoft.com/office/officeart/2005/8/layout/hList1"/>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9D8E2EE7-F24B-4E21-B5D7-C4E8246B834E}" type="presOf" srcId="{D8C4CA14-D911-4B37-999B-09BD855AF5BF}" destId="{20287C72-3AAB-4957-B6C5-CFD412CA4004}" srcOrd="0" destOrd="0" presId="urn:microsoft.com/office/officeart/2005/8/layout/hList1"/>
    <dgm:cxn modelId="{33EF5FF0-9AC4-484F-81A1-2D19872D892A}" type="presOf" srcId="{5507396C-719D-4CD0-9C9A-044B718F9753}" destId="{6D9D0ABC-12BC-42FD-B32D-F484BB2E955B}" srcOrd="0" destOrd="12"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75C433EC-BE55-4FD4-965F-E2D77AE68563}" srcId="{CAD4A8F6-B95E-4BDC-BAF5-2C029DD1BC4D}" destId="{EEC4CF63-C19C-4428-A191-567F637D3731}" srcOrd="1" destOrd="0" parTransId="{3D4E9064-C56A-4E72-A945-2AF14A22D37B}" sibTransId="{2D4DDDAD-D1DB-49AB-9A94-4AC78712627A}"/>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归一化处理数据</a:t>
          </a:r>
        </a:p>
      </dsp:txBody>
      <dsp:txXfrm>
        <a:off x="6146476" y="467519"/>
        <a:ext cx="1743181" cy="7591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46095" y="276977"/>
          <a:ext cx="1160565" cy="1160565"/>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46095" y="276977"/>
          <a:ext cx="1160565" cy="1160565"/>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46095" y="276977"/>
          <a:ext cx="1160565" cy="1160565"/>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46095" y="276977"/>
          <a:ext cx="1160565" cy="1160565"/>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46095" y="276977"/>
          <a:ext cx="1160565" cy="1160565"/>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59306" y="590188"/>
          <a:ext cx="534143" cy="53414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a:t>蠕变性能</a:t>
          </a:r>
        </a:p>
      </dsp:txBody>
      <dsp:txXfrm>
        <a:off x="537529" y="668411"/>
        <a:ext cx="377697" cy="377697"/>
      </dsp:txXfrm>
    </dsp:sp>
    <dsp:sp modelId="{517ABFBA-4E0D-4BE7-B229-3797C115DB4D}">
      <dsp:nvSpPr>
        <dsp:cNvPr id="0" name=""/>
        <dsp:cNvSpPr/>
      </dsp:nvSpPr>
      <dsp:spPr>
        <a:xfrm>
          <a:off x="539427" y="103487"/>
          <a:ext cx="373900" cy="3739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成分</a:t>
          </a:r>
        </a:p>
      </dsp:txBody>
      <dsp:txXfrm>
        <a:off x="594183" y="158243"/>
        <a:ext cx="264388" cy="264388"/>
      </dsp:txXfrm>
    </dsp:sp>
    <dsp:sp modelId="{331B85EC-7C50-4F61-806E-5DC3B2D805D8}">
      <dsp:nvSpPr>
        <dsp:cNvPr id="0" name=""/>
        <dsp:cNvSpPr/>
      </dsp:nvSpPr>
      <dsp:spPr>
        <a:xfrm>
          <a:off x="1078507" y="495152"/>
          <a:ext cx="373900" cy="373900"/>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应力</a:t>
          </a:r>
        </a:p>
      </dsp:txBody>
      <dsp:txXfrm>
        <a:off x="1133263" y="549908"/>
        <a:ext cx="264388" cy="264388"/>
      </dsp:txXfrm>
    </dsp:sp>
    <dsp:sp modelId="{8FF77C59-D311-4785-BA98-C48284A4260C}">
      <dsp:nvSpPr>
        <dsp:cNvPr id="0" name=""/>
        <dsp:cNvSpPr/>
      </dsp:nvSpPr>
      <dsp:spPr>
        <a:xfrm>
          <a:off x="872597" y="1128878"/>
          <a:ext cx="373900" cy="373900"/>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晶格错配度</a:t>
          </a:r>
        </a:p>
      </dsp:txBody>
      <dsp:txXfrm>
        <a:off x="927353" y="1183634"/>
        <a:ext cx="264388" cy="264388"/>
      </dsp:txXfrm>
    </dsp:sp>
    <dsp:sp modelId="{63BBFADA-00AA-4C15-BB20-06DBBDBCCF18}">
      <dsp:nvSpPr>
        <dsp:cNvPr id="0" name=""/>
        <dsp:cNvSpPr/>
      </dsp:nvSpPr>
      <dsp:spPr>
        <a:xfrm>
          <a:off x="206258" y="1128878"/>
          <a:ext cx="373900" cy="373900"/>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温度</a:t>
          </a:r>
        </a:p>
      </dsp:txBody>
      <dsp:txXfrm>
        <a:off x="261014" y="1183634"/>
        <a:ext cx="264388" cy="264388"/>
      </dsp:txXfrm>
    </dsp:sp>
    <dsp:sp modelId="{8648740D-CCC2-4679-AEEC-78FD69374AE9}">
      <dsp:nvSpPr>
        <dsp:cNvPr id="0" name=""/>
        <dsp:cNvSpPr/>
      </dsp:nvSpPr>
      <dsp:spPr>
        <a:xfrm>
          <a:off x="348" y="495152"/>
          <a:ext cx="373900" cy="373900"/>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a:t>其他</a:t>
          </a:r>
        </a:p>
      </dsp:txBody>
      <dsp:txXfrm>
        <a:off x="55104" y="549908"/>
        <a:ext cx="264388" cy="2643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2230" y="38246"/>
          <a:ext cx="1013967" cy="561600"/>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稀疏性分析</a:t>
          </a:r>
        </a:p>
      </dsp:txBody>
      <dsp:txXfrm>
        <a:off x="2230" y="38246"/>
        <a:ext cx="1013967" cy="374400"/>
      </dsp:txXfrm>
    </dsp:sp>
    <dsp:sp modelId="{882AAB93-9174-4C85-BA68-ED05BFC340F9}">
      <dsp:nvSpPr>
        <dsp:cNvPr id="0" name=""/>
        <dsp:cNvSpPr/>
      </dsp:nvSpPr>
      <dsp:spPr>
        <a:xfrm>
          <a:off x="209910"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处理稀疏性数据</a:t>
          </a:r>
        </a:p>
      </dsp:txBody>
      <dsp:txXfrm>
        <a:off x="231842" y="434579"/>
        <a:ext cx="970103" cy="704936"/>
      </dsp:txXfrm>
    </dsp:sp>
    <dsp:sp modelId="{F1B64CA7-938F-4B73-9595-7BA3E9F58CA4}">
      <dsp:nvSpPr>
        <dsp:cNvPr id="0" name=""/>
        <dsp:cNvSpPr/>
      </dsp:nvSpPr>
      <dsp:spPr>
        <a:xfrm>
          <a:off x="1169911" y="99222"/>
          <a:ext cx="325873" cy="252448"/>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69911" y="149712"/>
        <a:ext cx="250139" cy="151468"/>
      </dsp:txXfrm>
    </dsp:sp>
    <dsp:sp modelId="{9E4B3084-4521-4BF6-85F5-D8B2E97C1E9B}">
      <dsp:nvSpPr>
        <dsp:cNvPr id="0" name=""/>
        <dsp:cNvSpPr/>
      </dsp:nvSpPr>
      <dsp:spPr>
        <a:xfrm>
          <a:off x="1631052" y="38246"/>
          <a:ext cx="1013967" cy="561600"/>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相关性分析</a:t>
          </a:r>
        </a:p>
      </dsp:txBody>
      <dsp:txXfrm>
        <a:off x="1631052" y="38246"/>
        <a:ext cx="1013967" cy="374400"/>
      </dsp:txXfrm>
    </dsp:sp>
    <dsp:sp modelId="{6340DEB0-987A-4E3E-A4B0-EBCE990AB663}">
      <dsp:nvSpPr>
        <dsp:cNvPr id="0" name=""/>
        <dsp:cNvSpPr/>
      </dsp:nvSpPr>
      <dsp:spPr>
        <a:xfrm>
          <a:off x="1838732"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处理不相关属性数据</a:t>
          </a:r>
        </a:p>
      </dsp:txBody>
      <dsp:txXfrm>
        <a:off x="1860664" y="434579"/>
        <a:ext cx="970103" cy="704936"/>
      </dsp:txXfrm>
    </dsp:sp>
    <dsp:sp modelId="{E313F30D-804A-4B7C-A7A9-8E5AE7326E91}">
      <dsp:nvSpPr>
        <dsp:cNvPr id="0" name=""/>
        <dsp:cNvSpPr/>
      </dsp:nvSpPr>
      <dsp:spPr>
        <a:xfrm rot="26427">
          <a:off x="2798733" y="99222"/>
          <a:ext cx="325873" cy="252448"/>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798734" y="149421"/>
        <a:ext cx="250139" cy="151468"/>
      </dsp:txXfrm>
    </dsp:sp>
    <dsp:sp modelId="{0573E28D-9D38-47ED-95F0-6150F5824CAE}">
      <dsp:nvSpPr>
        <dsp:cNvPr id="0" name=""/>
        <dsp:cNvSpPr/>
      </dsp:nvSpPr>
      <dsp:spPr>
        <a:xfrm>
          <a:off x="3259875" y="38246"/>
          <a:ext cx="1013967" cy="561600"/>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冗余性分析</a:t>
          </a:r>
        </a:p>
      </dsp:txBody>
      <dsp:txXfrm>
        <a:off x="3259875" y="38246"/>
        <a:ext cx="1013967" cy="374400"/>
      </dsp:txXfrm>
    </dsp:sp>
    <dsp:sp modelId="{EFD5868C-5F74-49C4-9977-FA2FB395ED45}">
      <dsp:nvSpPr>
        <dsp:cNvPr id="0" name=""/>
        <dsp:cNvSpPr/>
      </dsp:nvSpPr>
      <dsp:spPr>
        <a:xfrm>
          <a:off x="3467555"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处理冗余属性</a:t>
          </a:r>
        </a:p>
      </dsp:txBody>
      <dsp:txXfrm>
        <a:off x="3489487" y="434579"/>
        <a:ext cx="970103" cy="7049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11</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1402566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17</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202858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197943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246831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202122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3312129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2268363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44</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45</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394526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417843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4.png"/><Relationship Id="rId7" Type="http://schemas.openxmlformats.org/officeDocument/2006/relationships/diagramColors" Target="../diagrams/colors10.xml"/><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image" Target="../media/image47.png"/><Relationship Id="rId5" Type="http://schemas.openxmlformats.org/officeDocument/2006/relationships/diagramLayout" Target="../diagrams/layout10.xml"/><Relationship Id="rId10" Type="http://schemas.openxmlformats.org/officeDocument/2006/relationships/image" Target="../media/image46.png"/><Relationship Id="rId4" Type="http://schemas.openxmlformats.org/officeDocument/2006/relationships/diagramData" Target="../diagrams/data10.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1.xml"/><Relationship Id="rId7" Type="http://schemas.openxmlformats.org/officeDocument/2006/relationships/image" Target="../media/image4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 Target="slide49.xml"/><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6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image" Target="../media/image66.png"/><Relationship Id="rId5" Type="http://schemas.microsoft.com/office/2007/relationships/hdphoto" Target="../media/hdphoto1.wdp"/><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31.png"/><Relationship Id="rId1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7.png"/><Relationship Id="rId7"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7.png"/><Relationship Id="rId7" Type="http://schemas.openxmlformats.org/officeDocument/2006/relationships/diagramLayout" Target="../diagrams/layout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Data" Target="../diagrams/data13.xml"/><Relationship Id="rId11" Type="http://schemas.openxmlformats.org/officeDocument/2006/relationships/image" Target="../media/image80.png"/><Relationship Id="rId5" Type="http://schemas.openxmlformats.org/officeDocument/2006/relationships/image" Target="../media/image79.png"/><Relationship Id="rId10" Type="http://schemas.microsoft.com/office/2007/relationships/diagramDrawing" Target="../diagrams/drawing13.xml"/><Relationship Id="rId4" Type="http://schemas.openxmlformats.org/officeDocument/2006/relationships/image" Target="../media/image78.png"/><Relationship Id="rId9" Type="http://schemas.openxmlformats.org/officeDocument/2006/relationships/diagramColors" Target="../diagrams/colors13.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85.emf"/><Relationship Id="rId17"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84.emf"/><Relationship Id="rId5" Type="http://schemas.openxmlformats.org/officeDocument/2006/relationships/diagramQuickStyle" Target="../diagrams/quickStyle14.xml"/><Relationship Id="rId15" Type="http://schemas.openxmlformats.org/officeDocument/2006/relationships/slide" Target="slide46.xml"/><Relationship Id="rId10" Type="http://schemas.openxmlformats.org/officeDocument/2006/relationships/image" Target="../media/image83.emf"/><Relationship Id="rId4" Type="http://schemas.openxmlformats.org/officeDocument/2006/relationships/diagramLayout" Target="../diagrams/layout14.xml"/><Relationship Id="rId9" Type="http://schemas.openxmlformats.org/officeDocument/2006/relationships/image" Target="../media/image82.emf"/><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9.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5.xml"/><Relationship Id="rId7" Type="http://schemas.openxmlformats.org/officeDocument/2006/relationships/chart" Target="../charts/chart1.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38.png"/><Relationship Id="rId4" Type="http://schemas.openxmlformats.org/officeDocument/2006/relationships/diagramQuickStyle" Target="../diagrams/quickStyle15.xml"/><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emf"/><Relationship Id="rId4" Type="http://schemas.openxmlformats.org/officeDocument/2006/relationships/image" Target="../media/image9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slide" Target="slide2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123.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施思齐、刘悦、鲁晓刚</a:t>
            </a:r>
            <a:endParaRPr lang="en-US" altLang="zh-CN" sz="2400" dirty="0"/>
          </a:p>
          <a:p>
            <a:pPr eaLnBrk="1" hangingPunct="1"/>
            <a:fld id="{CC69852C-4AA5-48D6-969A-322DEAAD4E07}" type="datetime2">
              <a:rPr lang="zh-CN" altLang="en-US" sz="2400" smtClean="0"/>
              <a:t>2018年6月19日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a:solidFill>
                  <a:srgbClr val="FF0000"/>
                </a:solidFill>
              </a:rPr>
              <a:t>3. </a:t>
            </a:r>
            <a:r>
              <a:rPr lang="zh-CN" altLang="en-US" sz="2400" dirty="0">
                <a:solidFill>
                  <a:srgbClr val="FF0000"/>
                </a:solidFill>
              </a:rPr>
              <a:t>数据驱动的机器学习算法流程实现</a:t>
            </a:r>
          </a:p>
        </p:txBody>
      </p:sp>
      <p:sp>
        <p:nvSpPr>
          <p:cNvPr id="4" name="矩形 3">
            <a:extLst>
              <a:ext uri="{FF2B5EF4-FFF2-40B4-BE49-F238E27FC236}">
                <a16:creationId xmlns:a16="http://schemas.microsoft.com/office/drawing/2014/main" xmlns=""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xmlns=""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xmlns=""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a16="http://schemas.microsoft.com/office/drawing/2014/main" xmlns=""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a16="http://schemas.microsoft.com/office/drawing/2014/main" xmlns=""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a16="http://schemas.microsoft.com/office/drawing/2014/main" xmlns=""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a16="http://schemas.microsoft.com/office/drawing/2014/main" xmlns=""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a16="http://schemas.microsoft.com/office/drawing/2014/main" xmlns=""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a16="http://schemas.microsoft.com/office/drawing/2014/main" xmlns=""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xmlns=""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a16="http://schemas.microsoft.com/office/drawing/2014/main" xmlns=""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a16="http://schemas.microsoft.com/office/drawing/2014/main" xmlns=""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xmlns=""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a16="http://schemas.microsoft.com/office/drawing/2014/main" xmlns=""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a16="http://schemas.microsoft.com/office/drawing/2014/main" xmlns="" id="{CECA8150-B314-4343-9E2F-3BC62090D666}"/>
              </a:ext>
            </a:extLst>
          </p:cNvPr>
          <p:cNvPicPr>
            <a:picLocks noChangeAspect="1"/>
          </p:cNvPicPr>
          <p:nvPr/>
        </p:nvPicPr>
        <p:blipFill>
          <a:blip r:embed="rId7"/>
          <a:stretch>
            <a:fillRect/>
          </a:stretch>
        </p:blipFill>
        <p:spPr>
          <a:xfrm>
            <a:off x="143695" y="917827"/>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xmlns="" id="{ECBE64E8-AFE4-44E0-9C2B-CB108F177C65}"/>
              </a:ext>
            </a:extLst>
          </p:cNvPr>
          <p:cNvPicPr>
            <a:picLocks noChangeAspect="1"/>
          </p:cNvPicPr>
          <p:nvPr/>
        </p:nvPicPr>
        <p:blipFill>
          <a:blip r:embed="rId2"/>
          <a:stretch>
            <a:fillRect/>
          </a:stretch>
        </p:blipFill>
        <p:spPr>
          <a:xfrm>
            <a:off x="148069" y="865623"/>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xmlns="" id="{53A249BF-D519-4AA5-8242-F6959912556C}"/>
              </a:ext>
            </a:extLst>
          </p:cNvPr>
          <p:cNvPicPr>
            <a:picLocks noChangeAspect="1"/>
          </p:cNvPicPr>
          <p:nvPr/>
        </p:nvPicPr>
        <p:blipFill>
          <a:blip r:embed="rId8"/>
          <a:stretch>
            <a:fillRect/>
          </a:stretch>
        </p:blipFill>
        <p:spPr>
          <a:xfrm>
            <a:off x="347566" y="921340"/>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xmlns="" id="{EF26CB8F-29A9-4E44-80EA-DDCE7587ACAE}"/>
              </a:ext>
            </a:extLst>
          </p:cNvPr>
          <p:cNvPicPr>
            <a:picLocks noChangeAspect="1"/>
          </p:cNvPicPr>
          <p:nvPr/>
        </p:nvPicPr>
        <p:blipFill>
          <a:blip r:embed="rId5"/>
          <a:stretch>
            <a:fillRect/>
          </a:stretch>
        </p:blipFill>
        <p:spPr>
          <a:xfrm>
            <a:off x="371478" y="894868"/>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63373" y="3900974"/>
            <a:ext cx="8731121" cy="2695528"/>
            <a:chOff x="-367347" y="3091493"/>
            <a:chExt cx="10190711"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341001" y="435731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331640" y="4448922"/>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795324" y="4132432"/>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869004" y="4335206"/>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774360" y="4092495"/>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975644" y="49538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446241" y="4885547"/>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801313" y="472174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821645" y="5884046"/>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874994" y="4910399"/>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780350" y="4703235"/>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7902526" y="6092851"/>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807882" y="5885687"/>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105080" y="4240667"/>
            <a:ext cx="1533060" cy="1362949"/>
            <a:chOff x="340686" y="1844609"/>
            <a:chExt cx="1789343" cy="1472346"/>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340686" y="1844609"/>
              <a:ext cx="1789343" cy="698209"/>
            </a:xfrm>
            <a:prstGeom prst="rect">
              <a:avLst/>
            </a:prstGeom>
            <a:noFill/>
          </p:spPr>
          <p:txBody>
            <a:bodyPr wrap="square" rtlCol="0">
              <a:spAutoFit/>
            </a:bodyPr>
            <a:lstStyle/>
            <a:p>
              <a:r>
                <a:rPr lang="zh-CN" altLang="en-US" dirty="0"/>
                <a:t>混合</a:t>
              </a:r>
              <a:endParaRPr lang="en-US" altLang="zh-CN" dirty="0"/>
            </a:p>
            <a:p>
              <a:r>
                <a:rPr lang="zh-CN" altLang="en-US" dirty="0"/>
                <a:t>数据</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576957" y="5368956"/>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070511" y="5360963"/>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242455" y="3935549"/>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294915" y="4054990"/>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822436" y="445802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822436" y="483193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813620" y="548124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389771" y="4100139"/>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389771" y="4648205"/>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389771" y="5853786"/>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340147" y="4132432"/>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335781" y="4722779"/>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295202" y="5976737"/>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34514" y="2840501"/>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60852" y="2820291"/>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439045" y="424275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797453" y="2841243"/>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48155" y="2924747"/>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439045" y="479489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449493" y="595014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502719" y="424433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502719" y="479647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513167" y="5951728"/>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888645" y="2840501"/>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838124" y="2961405"/>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135805" y="2817388"/>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169456" y="2780928"/>
            <a:ext cx="673890" cy="923330"/>
          </a:xfrm>
          <a:prstGeom prst="rect">
            <a:avLst/>
          </a:prstGeom>
          <a:noFill/>
        </p:spPr>
        <p:txBody>
          <a:bodyPr wrap="square" rtlCol="0">
            <a:spAutoFit/>
          </a:bodyPr>
          <a:lstStyle/>
          <a:p>
            <a:r>
              <a:rPr lang="zh-CN" altLang="en-US" b="1" dirty="0"/>
              <a:t>输入混合样本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54361" y="3023936"/>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514960" y="3023936"/>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642584" y="3010089"/>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54395"/>
          <a:ext cx="8435979" cy="250259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830997"/>
          </a:xfrm>
          <a:prstGeom prst="rect">
            <a:avLst/>
          </a:prstGeom>
          <a:noFill/>
        </p:spPr>
        <p:txBody>
          <a:bodyPr wrap="square" rtlCol="0">
            <a:spAutoFit/>
          </a:bodyPr>
          <a:lstStyle/>
          <a:p>
            <a:r>
              <a:rPr lang="en-US" altLang="zh-CN" sz="1600" dirty="0"/>
              <a:t>2.Re</a:t>
            </a:r>
            <a:r>
              <a:rPr lang="zh-CN" altLang="en-US" sz="1600" dirty="0"/>
              <a:t>元素最小值为</a:t>
            </a:r>
            <a:r>
              <a:rPr lang="en-US" altLang="zh-CN" sz="1600" dirty="0"/>
              <a:t>0</a:t>
            </a:r>
            <a:r>
              <a:rPr lang="zh-CN" altLang="en-US" sz="1600" dirty="0"/>
              <a:t>，最大值为</a:t>
            </a:r>
            <a:r>
              <a:rPr lang="en-US" altLang="zh-CN" sz="1600" dirty="0"/>
              <a:t>7.5</a:t>
            </a:r>
            <a:r>
              <a:rPr lang="zh-CN" altLang="en-US" sz="1600" dirty="0"/>
              <a:t>，结合中位数</a:t>
            </a:r>
            <a:r>
              <a:rPr lang="en-US" altLang="zh-CN" sz="1600" dirty="0"/>
              <a:t>3</a:t>
            </a:r>
            <a:r>
              <a:rPr lang="zh-CN" altLang="en-US" sz="16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3190044"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3334060" cy="584775"/>
          </a:xfrm>
          <a:prstGeom prst="rect">
            <a:avLst/>
          </a:prstGeom>
          <a:noFill/>
        </p:spPr>
        <p:txBody>
          <a:bodyPr wrap="square" rtlCol="0">
            <a:spAutoFit/>
          </a:bodyPr>
          <a:lstStyle/>
          <a:p>
            <a:r>
              <a:rPr lang="en-US" altLang="zh-CN" sz="1600" dirty="0"/>
              <a:t>1.</a:t>
            </a:r>
            <a:r>
              <a:rPr lang="zh-CN" altLang="en-US" sz="1600" dirty="0"/>
              <a:t>样本的数量为</a:t>
            </a:r>
            <a:r>
              <a:rPr lang="en-US" altLang="zh-CN" sz="1600" dirty="0"/>
              <a:t>276</a:t>
            </a:r>
            <a:r>
              <a:rPr lang="zh-CN" altLang="en-US" sz="1600" dirty="0"/>
              <a:t>，而维度缺有</a:t>
            </a:r>
            <a:r>
              <a:rPr lang="en-US" altLang="zh-CN" sz="1600" dirty="0"/>
              <a:t>22</a:t>
            </a:r>
            <a:r>
              <a:rPr lang="zh-CN" altLang="en-US" sz="1600" dirty="0"/>
              <a:t>维，所以它是一个高维的小样本。</a:t>
            </a:r>
          </a:p>
        </p:txBody>
      </p:sp>
      <p:sp>
        <p:nvSpPr>
          <p:cNvPr id="17" name="矩形 16">
            <a:extLst>
              <a:ext uri="{FF2B5EF4-FFF2-40B4-BE49-F238E27FC236}">
                <a16:creationId xmlns:a16="http://schemas.microsoft.com/office/drawing/2014/main" xmlns=""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466346" y="892302"/>
            <a:ext cx="3021271" cy="830997"/>
          </a:xfrm>
          <a:prstGeom prst="rect">
            <a:avLst/>
          </a:prstGeom>
          <a:noFill/>
        </p:spPr>
        <p:txBody>
          <a:bodyPr wrap="square" rtlCol="0">
            <a:spAutoFit/>
          </a:bodyPr>
          <a:lstStyle/>
          <a:p>
            <a:r>
              <a:rPr lang="en-US" altLang="zh-CN" sz="1600" dirty="0"/>
              <a:t>3.</a:t>
            </a:r>
            <a:r>
              <a:rPr lang="zh-CN" altLang="en-US" sz="1600" dirty="0"/>
              <a:t>根据各元素的最大值最小值和均值可以看出，所有元素的质量分数均无异常</a:t>
            </a:r>
            <a:r>
              <a:rPr lang="zh-CN" altLang="en-US" sz="1400" dirty="0"/>
              <a:t>。</a:t>
            </a:r>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44604" y="4062757"/>
            <a:ext cx="5905402" cy="2687171"/>
            <a:chOff x="544604" y="4062757"/>
            <a:chExt cx="5905402" cy="268717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44604" y="4062757"/>
              <a:ext cx="4275725" cy="1361326"/>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72534" y="4110166"/>
              <a:ext cx="4247795" cy="1323439"/>
            </a:xfrm>
            <a:prstGeom prst="rect">
              <a:avLst/>
            </a:prstGeom>
            <a:noFill/>
          </p:spPr>
          <p:txBody>
            <a:bodyPr wrap="square" rtlCol="0">
              <a:spAutoFit/>
            </a:bodyPr>
            <a:lstStyle/>
            <a:p>
              <a:r>
                <a:rPr lang="en-US" altLang="zh-CN" sz="1600" dirty="0"/>
                <a:t>5.</a:t>
              </a:r>
              <a:r>
                <a:rPr lang="zh-CN" altLang="en-US" sz="1600" dirty="0"/>
                <a:t>蠕变寿命最高为</a:t>
              </a:r>
              <a:r>
                <a:rPr lang="en-US" altLang="zh-CN" sz="1600" dirty="0"/>
                <a:t>6910,</a:t>
              </a:r>
              <a:r>
                <a:rPr lang="zh-CN" altLang="en-US" sz="1600" dirty="0"/>
                <a:t>最低为</a:t>
              </a:r>
              <a:r>
                <a:rPr lang="en-US" altLang="zh-CN" sz="1600" dirty="0"/>
                <a:t>30</a:t>
              </a:r>
              <a:r>
                <a:rPr lang="zh-CN" altLang="en-US" sz="1600" dirty="0"/>
                <a:t>，变化幅度为</a:t>
              </a:r>
              <a:r>
                <a:rPr lang="en-US" altLang="zh-CN" sz="1600" dirty="0"/>
                <a:t>6880</a:t>
              </a:r>
              <a:r>
                <a:rPr lang="zh-CN" altLang="en-US" sz="1600" dirty="0"/>
                <a:t>，而它的</a:t>
              </a:r>
              <a:r>
                <a:rPr lang="en-US" altLang="zh-CN" sz="1600" dirty="0"/>
                <a:t>25%</a:t>
              </a:r>
              <a:r>
                <a:rPr lang="zh-CN" altLang="en-US" sz="1600" dirty="0"/>
                <a:t>为</a:t>
              </a:r>
              <a:r>
                <a:rPr lang="en-US" altLang="zh-CN" sz="1600" dirty="0"/>
                <a:t>75.9</a:t>
              </a:r>
              <a:r>
                <a:rPr lang="zh-CN" altLang="en-US" sz="1600" dirty="0"/>
                <a:t>，</a:t>
              </a:r>
              <a:r>
                <a:rPr lang="en-US" altLang="zh-CN" sz="1600" dirty="0"/>
                <a:t>75%</a:t>
              </a:r>
              <a:r>
                <a:rPr lang="zh-CN" altLang="en-US" sz="1600" dirty="0"/>
                <a:t>分位为</a:t>
              </a:r>
              <a:r>
                <a:rPr lang="en-US" altLang="zh-CN" sz="1600" dirty="0"/>
                <a:t>526.3</a:t>
              </a:r>
              <a:r>
                <a:rPr lang="zh-CN" altLang="en-US" sz="1600" dirty="0"/>
                <a:t>，变化幅度为</a:t>
              </a:r>
              <a:r>
                <a:rPr lang="en-US" altLang="zh-CN" sz="1600" dirty="0"/>
                <a:t>450.4</a:t>
              </a:r>
              <a:r>
                <a:rPr lang="zh-CN" altLang="en-US" sz="1600" dirty="0"/>
                <a:t>远小于整体的变化幅度，说明它的样本主要分布在</a:t>
              </a:r>
              <a:r>
                <a:rPr lang="en-US" altLang="zh-CN" sz="1600" dirty="0"/>
                <a:t>30</a:t>
              </a:r>
              <a:r>
                <a:rPr lang="zh-CN" altLang="en-US" sz="1600" dirty="0"/>
                <a:t>到</a:t>
              </a:r>
              <a:r>
                <a:rPr lang="en-US" altLang="zh-CN" sz="1600" dirty="0"/>
                <a:t>550</a:t>
              </a:r>
              <a:r>
                <a:rPr lang="zh-CN" altLang="en-US" sz="1600" dirty="0"/>
                <a:t>之间，可以看出这个</a:t>
              </a:r>
              <a:r>
                <a:rPr lang="zh-CN" altLang="en-US" sz="1600" b="1" dirty="0">
                  <a:solidFill>
                    <a:srgbClr val="FF0000"/>
                  </a:solidFill>
                </a:rPr>
                <a:t>样本集合是不均衡</a:t>
              </a:r>
              <a:r>
                <a:rPr lang="zh-CN" altLang="en-US" sz="16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122433" y="5517232"/>
            <a:ext cx="4601695" cy="1232696"/>
            <a:chOff x="1122433" y="5517232"/>
            <a:chExt cx="460169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145301" y="5592415"/>
              <a:ext cx="3013145"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122433" y="5566343"/>
              <a:ext cx="3238479" cy="1077218"/>
            </a:xfrm>
            <a:prstGeom prst="rect">
              <a:avLst/>
            </a:prstGeom>
            <a:noFill/>
          </p:spPr>
          <p:txBody>
            <a:bodyPr wrap="square" rtlCol="0">
              <a:spAutoFit/>
            </a:bodyPr>
            <a:lstStyle/>
            <a:p>
              <a:r>
                <a:rPr lang="en-US" altLang="zh-CN" sz="1600" dirty="0"/>
                <a:t>4.</a:t>
              </a:r>
              <a:r>
                <a:rPr lang="zh-CN" altLang="en-US" sz="1600" dirty="0"/>
                <a:t>温度的范围变化幅度为</a:t>
              </a:r>
              <a:r>
                <a:rPr lang="en-US" altLang="zh-CN" sz="1600" dirty="0"/>
                <a:t>1596</a:t>
              </a:r>
              <a:r>
                <a:rPr lang="zh-CN" altLang="en-US" sz="1600" dirty="0"/>
                <a:t>℃，外部应力分布变化幅度为</a:t>
              </a:r>
              <a:r>
                <a:rPr lang="en-US" altLang="zh-CN" sz="1600" dirty="0"/>
                <a:t>689MPa,</a:t>
              </a:r>
              <a:r>
                <a:rPr lang="zh-CN" altLang="en-US" sz="16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3"/>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4"/>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26920" y="1430056"/>
            <a:ext cx="4498151"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dirty="0">
                <a:ln w="0"/>
                <a:solidFill>
                  <a:schemeClr val="tx1"/>
                </a:solidFill>
                <a:effectLst>
                  <a:outerShdw blurRad="38100" dist="19050" dir="2700000" algn="tl" rotWithShape="0">
                    <a:schemeClr val="dk1">
                      <a:alpha val="40000"/>
                    </a:schemeClr>
                  </a:outerShdw>
                </a:effectLst>
              </a:rPr>
              <a:t>数据的多体系问题：</a:t>
            </a:r>
            <a:endParaRPr lang="en-US" altLang="zh-CN" sz="1600" dirty="0">
              <a:ln w="0"/>
              <a:solidFill>
                <a:schemeClr val="tx1"/>
              </a:solidFill>
              <a:effectLst>
                <a:outerShdw blurRad="38100" dist="19050" dir="2700000" algn="tl" rotWithShape="0">
                  <a:schemeClr val="dk1">
                    <a:alpha val="40000"/>
                  </a:schemeClr>
                </a:outerShdw>
              </a:effectLst>
            </a:endParaRPr>
          </a:p>
          <a:p>
            <a:r>
              <a:rPr lang="zh-CN" altLang="en-US" sz="1600" dirty="0">
                <a:ln w="0"/>
                <a:solidFill>
                  <a:schemeClr val="tx1"/>
                </a:solidFill>
              </a:rPr>
              <a:t>从统计层面看我们收集的数据，可以看出</a:t>
            </a:r>
            <a:r>
              <a:rPr lang="en-US" altLang="zh-CN" sz="1600" dirty="0">
                <a:ln w="0"/>
                <a:solidFill>
                  <a:schemeClr val="tx1"/>
                </a:solidFill>
              </a:rPr>
              <a:t>Re</a:t>
            </a:r>
            <a:r>
              <a:rPr lang="zh-CN" altLang="en-US" sz="1600" dirty="0">
                <a:ln w="0"/>
                <a:solidFill>
                  <a:schemeClr val="tx1"/>
                </a:solidFill>
              </a:rPr>
              <a:t>的含量分布在</a:t>
            </a:r>
            <a:r>
              <a:rPr lang="en-US" altLang="zh-CN" sz="1600" dirty="0">
                <a:ln w="0"/>
                <a:solidFill>
                  <a:schemeClr val="tx1"/>
                </a:solidFill>
              </a:rPr>
              <a:t>0-7.5</a:t>
            </a:r>
            <a:r>
              <a:rPr lang="zh-CN" altLang="en-US" sz="1600" dirty="0">
                <a:ln w="0"/>
                <a:solidFill>
                  <a:schemeClr val="tx1"/>
                </a:solidFill>
              </a:rPr>
              <a:t>之间，收集的数据确实包含了不同代系的合金，如图，该篇专利中的数据有不含有</a:t>
            </a:r>
            <a:r>
              <a:rPr lang="en-US" altLang="zh-CN" sz="1600" dirty="0">
                <a:ln w="0"/>
                <a:solidFill>
                  <a:schemeClr val="tx1"/>
                </a:solidFill>
              </a:rPr>
              <a:t>Re</a:t>
            </a:r>
            <a:r>
              <a:rPr lang="zh-CN" altLang="en-US" sz="1600" dirty="0">
                <a:ln w="0"/>
                <a:solidFill>
                  <a:schemeClr val="tx1"/>
                </a:solidFill>
              </a:rPr>
              <a:t>的一代合金</a:t>
            </a:r>
            <a:r>
              <a:rPr lang="en-US" altLang="zh-CN" sz="1600" dirty="0">
                <a:ln w="0"/>
                <a:solidFill>
                  <a:schemeClr val="tx1"/>
                </a:solidFill>
              </a:rPr>
              <a:t>CMSX-2,</a:t>
            </a:r>
            <a:r>
              <a:rPr lang="zh-CN" altLang="en-US" sz="1600" dirty="0">
                <a:ln w="0"/>
                <a:solidFill>
                  <a:schemeClr val="tx1"/>
                </a:solidFill>
              </a:rPr>
              <a:t>还有</a:t>
            </a:r>
            <a:r>
              <a:rPr lang="en-US" altLang="zh-CN" sz="1600" dirty="0">
                <a:ln w="0"/>
                <a:solidFill>
                  <a:schemeClr val="tx1"/>
                </a:solidFill>
              </a:rPr>
              <a:t>3%Re</a:t>
            </a:r>
            <a:r>
              <a:rPr lang="zh-CN" altLang="en-US" sz="1600" dirty="0">
                <a:ln w="0"/>
                <a:solidFill>
                  <a:schemeClr val="tx1"/>
                </a:solidFill>
              </a:rPr>
              <a:t>的二代合金</a:t>
            </a:r>
            <a:r>
              <a:rPr lang="en-US" altLang="zh-CN" sz="1600" dirty="0">
                <a:ln w="0"/>
                <a:solidFill>
                  <a:schemeClr val="tx1"/>
                </a:solidFill>
              </a:rPr>
              <a:t>Rene N5</a:t>
            </a:r>
            <a:r>
              <a:rPr lang="zh-CN" altLang="en-US" sz="1600" dirty="0">
                <a:ln w="0"/>
                <a:solidFill>
                  <a:schemeClr val="tx1"/>
                </a:solidFill>
              </a:rPr>
              <a:t>和含有三代合金等。而不同代的合金蠕变属性差异很大。</a:t>
            </a:r>
            <a:endParaRPr lang="en-US" altLang="zh-CN" sz="1600" dirty="0">
              <a:ln w="0"/>
              <a:solidFill>
                <a:schemeClr val="tx1"/>
              </a:solidFill>
            </a:endParaRPr>
          </a:p>
          <a:p>
            <a:r>
              <a:rPr lang="zh-CN" altLang="en-US" sz="1600" b="1" dirty="0">
                <a:ln w="0"/>
                <a:solidFill>
                  <a:schemeClr val="tx1"/>
                </a:solidFill>
              </a:rPr>
              <a:t>在数据量小的情况下，不适合对所有体系合金统一建模。</a:t>
            </a:r>
            <a:endParaRPr lang="en-US" altLang="zh-CN" sz="1600" b="1" dirty="0">
              <a:ln w="0"/>
              <a:solidFill>
                <a:schemeClr val="tx1"/>
              </a:solidFill>
            </a:endParaRPr>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728997" y="5084478"/>
            <a:ext cx="7504552"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a:solidFill>
                  <a:schemeClr val="tx1"/>
                </a:solidFill>
              </a:rPr>
              <a:t>数据的多条件问题：</a:t>
            </a:r>
            <a:endParaRPr lang="en-US" altLang="zh-CN" sz="1600" b="1" dirty="0">
              <a:solidFill>
                <a:schemeClr val="tx1"/>
              </a:solidFill>
            </a:endParaRPr>
          </a:p>
          <a:p>
            <a:r>
              <a:rPr lang="zh-CN" altLang="en-US" sz="1600" dirty="0">
                <a:solidFill>
                  <a:schemeClr val="tx1"/>
                </a:solidFill>
              </a:rPr>
              <a:t>如图</a:t>
            </a:r>
            <a:r>
              <a:rPr lang="en-US" altLang="zh-CN" sz="1600" dirty="0">
                <a:solidFill>
                  <a:schemeClr val="tx1"/>
                </a:solidFill>
              </a:rPr>
              <a:t>DMS-3</a:t>
            </a:r>
            <a:r>
              <a:rPr lang="zh-CN" altLang="en-US" sz="1600" dirty="0">
                <a:solidFill>
                  <a:schemeClr val="tx1"/>
                </a:solidFill>
              </a:rPr>
              <a:t>在低温</a:t>
            </a:r>
            <a:r>
              <a:rPr lang="en-US" altLang="zh-CN" sz="1600" dirty="0">
                <a:solidFill>
                  <a:schemeClr val="tx1"/>
                </a:solidFill>
              </a:rPr>
              <a:t>(850)</a:t>
            </a:r>
            <a:r>
              <a:rPr lang="zh-CN" altLang="en-US" sz="1600" dirty="0">
                <a:solidFill>
                  <a:schemeClr val="tx1"/>
                </a:solidFill>
              </a:rPr>
              <a:t>高应力</a:t>
            </a:r>
            <a:r>
              <a:rPr lang="en-US" altLang="zh-CN" sz="1600" dirty="0">
                <a:solidFill>
                  <a:schemeClr val="tx1"/>
                </a:solidFill>
              </a:rPr>
              <a:t>(500)</a:t>
            </a:r>
            <a:r>
              <a:rPr lang="zh-CN" altLang="en-US" sz="1600" dirty="0">
                <a:solidFill>
                  <a:schemeClr val="tx1"/>
                </a:solidFill>
              </a:rPr>
              <a:t>条件下蠕变寿命为</a:t>
            </a:r>
            <a:r>
              <a:rPr lang="en-US" altLang="zh-CN" sz="1600" dirty="0">
                <a:solidFill>
                  <a:schemeClr val="tx1"/>
                </a:solidFill>
              </a:rPr>
              <a:t>3054</a:t>
            </a:r>
            <a:r>
              <a:rPr lang="zh-CN" altLang="en-US" sz="1600" dirty="0">
                <a:solidFill>
                  <a:schemeClr val="tx1"/>
                </a:solidFill>
              </a:rPr>
              <a:t>小时，而在高温</a:t>
            </a:r>
            <a:r>
              <a:rPr lang="en-US" altLang="zh-CN" sz="1600" dirty="0">
                <a:solidFill>
                  <a:schemeClr val="tx1"/>
                </a:solidFill>
              </a:rPr>
              <a:t>(1200)</a:t>
            </a:r>
            <a:r>
              <a:rPr lang="zh-CN" altLang="en-US" sz="1600" dirty="0">
                <a:solidFill>
                  <a:schemeClr val="tx1"/>
                </a:solidFill>
              </a:rPr>
              <a:t>低应力</a:t>
            </a:r>
            <a:r>
              <a:rPr lang="en-US" altLang="zh-CN" sz="1600" dirty="0">
                <a:solidFill>
                  <a:schemeClr val="tx1"/>
                </a:solidFill>
              </a:rPr>
              <a:t>(70)</a:t>
            </a:r>
            <a:r>
              <a:rPr lang="zh-CN" altLang="en-US" sz="1600" dirty="0">
                <a:solidFill>
                  <a:schemeClr val="tx1"/>
                </a:solidFill>
              </a:rPr>
              <a:t>条件下蠕变寿命仅为</a:t>
            </a:r>
            <a:r>
              <a:rPr lang="en-US" altLang="zh-CN" sz="1600" dirty="0">
                <a:solidFill>
                  <a:schemeClr val="tx1"/>
                </a:solidFill>
              </a:rPr>
              <a:t>261</a:t>
            </a:r>
            <a:r>
              <a:rPr lang="zh-CN" altLang="en-US" sz="1600" dirty="0">
                <a:solidFill>
                  <a:schemeClr val="tx1"/>
                </a:solidFill>
              </a:rPr>
              <a:t>小时。可以看出外部条件对蠕变寿命的影响很大，而收集的数据中存在不同的条件</a:t>
            </a:r>
            <a:r>
              <a:rPr lang="en-US" altLang="zh-CN" sz="1600" dirty="0">
                <a:solidFill>
                  <a:schemeClr val="tx1"/>
                </a:solidFill>
              </a:rPr>
              <a:t>(</a:t>
            </a:r>
            <a:r>
              <a:rPr lang="zh-CN" altLang="en-US" sz="1600" dirty="0">
                <a:solidFill>
                  <a:schemeClr val="tx1"/>
                </a:solidFill>
              </a:rPr>
              <a:t>高温低应力、高温高应力、低温高应力等</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r>
              <a:rPr lang="zh-CN" altLang="en-US" sz="1600" b="1" dirty="0">
                <a:solidFill>
                  <a:schemeClr val="tx1"/>
                </a:solidFill>
              </a:rPr>
              <a:t>在数据量小的情况下，不适合对所有条件的合金蠕变统一建模。</a:t>
            </a:r>
            <a:endParaRPr lang="en-US" altLang="zh-CN" sz="1600" b="1" dirty="0">
              <a:solidFill>
                <a:schemeClr val="tx1"/>
              </a:solidFill>
            </a:endParaRPr>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a16="http://schemas.microsoft.com/office/drawing/2014/main" xmlns="" val="430543433"/>
                    </a:ext>
                  </a:extLst>
                </a:gridCol>
                <a:gridCol w="961475">
                  <a:extLst>
                    <a:ext uri="{9D8B030D-6E8A-4147-A177-3AD203B41FA5}">
                      <a16:colId xmlns:a16="http://schemas.microsoft.com/office/drawing/2014/main" xmlns=""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sp>
        <p:nvSpPr>
          <p:cNvPr id="2" name="矩形 1">
            <a:extLst>
              <a:ext uri="{FF2B5EF4-FFF2-40B4-BE49-F238E27FC236}">
                <a16:creationId xmlns:a16="http://schemas.microsoft.com/office/drawing/2014/main" xmlns=""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3"/>
          <a:stretch>
            <a:fillRect/>
          </a:stretch>
        </p:blipFill>
        <p:spPr>
          <a:xfrm>
            <a:off x="139091" y="2790479"/>
            <a:ext cx="6046909" cy="3671337"/>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35496"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167671"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399432"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16216" y="2582064"/>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696985" y="2653930"/>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10173" y="3177150"/>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762898" y="2582064"/>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39254" y="2766011"/>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547018" y="3290657"/>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37708" y="3257689"/>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257689"/>
                <a:ext cx="1342293" cy="1323439"/>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09145" y="341466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09145" y="3630684"/>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09145" y="385693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09145" y="4062732"/>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372200" y="4468828"/>
            <a:ext cx="2737798"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772125"/>
            <a:ext cx="8930757" cy="1532334"/>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600" dirty="0"/>
              <a:t>基于工作一的结果发现，单纯的从改进机器学习模型的角度以更好的描述蠕变性能</a:t>
            </a:r>
            <a:r>
              <a:rPr lang="en-US" altLang="zh-CN" sz="1600" dirty="0"/>
              <a:t>(</a:t>
            </a:r>
            <a:r>
              <a:rPr lang="zh-CN" altLang="en-US" sz="1600" dirty="0"/>
              <a:t>提升预测精度</a:t>
            </a:r>
            <a:r>
              <a:rPr lang="en-US" altLang="zh-CN" sz="1600" dirty="0"/>
              <a:t>)</a:t>
            </a:r>
            <a:r>
              <a:rPr lang="zh-CN" altLang="en-US" sz="1600" dirty="0"/>
              <a:t>是不够的，样本的质与量也是影响建模效果的关键因素之一。现有的样本种描述蠕变的主要是宏观方面的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成分、热处理和外部条件。除此之外影响蠕变的还有很多微观因素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lang="en-US" altLang="zh-CN" sz="16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磁盘 4">
            <a:extLst>
              <a:ext uri="{FF2B5EF4-FFF2-40B4-BE49-F238E27FC236}">
                <a16:creationId xmlns:a16="http://schemas.microsoft.com/office/drawing/2014/main" xmlns="" id="{41FEC286-58AA-4AEA-9D8A-0BBD3EC5BC11}"/>
              </a:ext>
            </a:extLst>
          </p:cNvPr>
          <p:cNvSpPr/>
          <p:nvPr/>
        </p:nvSpPr>
        <p:spPr>
          <a:xfrm>
            <a:off x="35496" y="755742"/>
            <a:ext cx="1224136" cy="93610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磁盘 5">
            <a:extLst>
              <a:ext uri="{FF2B5EF4-FFF2-40B4-BE49-F238E27FC236}">
                <a16:creationId xmlns:a16="http://schemas.microsoft.com/office/drawing/2014/main" xmlns="" id="{C55642D7-D698-471C-8E14-A904AD502AB0}"/>
              </a:ext>
            </a:extLst>
          </p:cNvPr>
          <p:cNvSpPr/>
          <p:nvPr/>
        </p:nvSpPr>
        <p:spPr>
          <a:xfrm>
            <a:off x="7099439" y="825319"/>
            <a:ext cx="2044562" cy="89677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晶格常数</a:t>
            </a:r>
            <a:r>
              <a:rPr lang="en-US" altLang="zh-CN" dirty="0"/>
              <a:t>,</a:t>
            </a:r>
            <a:r>
              <a:rPr lang="zh-CN" altLang="en-US" dirty="0"/>
              <a:t>层错能</a:t>
            </a:r>
            <a:r>
              <a:rPr lang="en-US" altLang="zh-CN" dirty="0"/>
              <a:t>,</a:t>
            </a:r>
            <a:r>
              <a:rPr lang="zh-CN" altLang="en-US"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磁盘 12">
            <a:extLst>
              <a:ext uri="{FF2B5EF4-FFF2-40B4-BE49-F238E27FC236}">
                <a16:creationId xmlns:a16="http://schemas.microsoft.com/office/drawing/2014/main" xmlns="" id="{B7E39190-C2AF-438F-8F72-FFAEA7E18DDB}"/>
              </a:ext>
            </a:extLst>
          </p:cNvPr>
          <p:cNvSpPr/>
          <p:nvPr/>
        </p:nvSpPr>
        <p:spPr>
          <a:xfrm>
            <a:off x="3297871" y="762558"/>
            <a:ext cx="1822590" cy="92259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r>
              <a:rPr lang="zh-CN" altLang="en-US" dirty="0"/>
              <a:t>元素分配</a:t>
            </a:r>
            <a:r>
              <a:rPr lang="en-US" altLang="zh-CN" dirty="0"/>
              <a:t>,</a:t>
            </a:r>
            <a:r>
              <a:rPr lang="zh-CN" altLang="en-US"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fontScale="90000"/>
          </a:bodyPr>
          <a:lstStyle/>
          <a:p>
            <a:r>
              <a:rPr lang="zh-CN" altLang="en-US" sz="2400" dirty="0">
                <a:solidFill>
                  <a:srgbClr val="FF0000"/>
                </a:solidFill>
              </a:rPr>
              <a:t>新属性计算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0.04407963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0.04922684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solidFill>
                            <a:srgbClr val="FF0000"/>
                          </a:solidFill>
                          <a:effectLst/>
                        </a:rPr>
                        <a:t>0.04120816</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616586"/>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a16="http://schemas.microsoft.com/office/drawing/2014/main" xmlns=""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1001441" y="3640570"/>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多尺度样本预测蠕变的精度甚至更低，原因可能是相对于小样本，维度更高，导致得精度下降，</a:t>
            </a:r>
            <a:r>
              <a:rPr lang="zh-CN" altLang="en-US" b="1" dirty="0">
                <a:solidFill>
                  <a:srgbClr val="FF0000"/>
                </a:solidFill>
              </a:rPr>
              <a:t>所以有必要进行特征选择！</a:t>
            </a: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539552" y="1948403"/>
            <a:ext cx="7870264" cy="4806530"/>
            <a:chOff x="-75357" y="794618"/>
            <a:chExt cx="9054564" cy="5702703"/>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a:t>专家经验</a:t>
                  </a:r>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a:t>关联和因果分析</a:t>
              </a:r>
            </a:p>
          </p:txBody>
        </p:sp>
      </p:grpSp>
      <p:sp>
        <p:nvSpPr>
          <p:cNvPr id="5" name="文本框 4"/>
          <p:cNvSpPr txBox="1"/>
          <p:nvPr/>
        </p:nvSpPr>
        <p:spPr>
          <a:xfrm>
            <a:off x="268946" y="771180"/>
            <a:ext cx="8812372" cy="1107996"/>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sz="1600" dirty="0"/>
              <a:t>目前的特征选择算法虽然能够去除原始数据特征集中的稀疏、不相关、冗余性信息，但由于算法选择特征时存在不稳定性，可能会剔除专家认为很关键的特征给剔除掉，这一方面可能会影响</a:t>
            </a:r>
            <a:r>
              <a:rPr lang="zh-CN" altLang="en-US" sz="1600" b="1" dirty="0">
                <a:solidFill>
                  <a:srgbClr val="FF0000"/>
                </a:solidFill>
              </a:rPr>
              <a:t>材料领域专家对新属性的计算</a:t>
            </a:r>
            <a:r>
              <a:rPr lang="zh-CN" altLang="en-US" sz="1600" dirty="0"/>
              <a:t>；另一方面也可能</a:t>
            </a:r>
            <a:r>
              <a:rPr lang="zh-CN" altLang="en-US" sz="1600" b="1" dirty="0">
                <a:solidFill>
                  <a:srgbClr val="FF0000"/>
                </a:solidFill>
              </a:rPr>
              <a:t>降低机器模型的预测精度</a:t>
            </a:r>
            <a:r>
              <a:rPr lang="zh-CN" altLang="en-US" sz="1600" dirty="0"/>
              <a:t>。因此在进行特征选择时，需要综合考虑</a:t>
            </a:r>
            <a:r>
              <a:rPr lang="zh-CN" altLang="en-US" sz="1600" b="1" dirty="0">
                <a:solidFill>
                  <a:srgbClr val="FF0000"/>
                </a:solidFill>
              </a:rPr>
              <a:t>领域专家经验、机器学习模型的预测精度</a:t>
            </a:r>
            <a:r>
              <a:rPr lang="zh-CN" altLang="en-US" sz="1600" dirty="0"/>
              <a:t>等因素。</a:t>
            </a:r>
          </a:p>
        </p:txBody>
      </p:sp>
      <p:sp>
        <p:nvSpPr>
          <p:cNvPr id="32" name="圆角矩形 31"/>
          <p:cNvSpPr/>
          <p:nvPr/>
        </p:nvSpPr>
        <p:spPr>
          <a:xfrm>
            <a:off x="2155522" y="3082961"/>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0"/>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346DC986-416C-4BB3-8124-CF2C1E143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43" y="2565620"/>
            <a:ext cx="3846178" cy="2807596"/>
          </a:xfrm>
          <a:prstGeom prst="rect">
            <a:avLst/>
          </a:prstGeom>
        </p:spPr>
      </p:pic>
      <p:pic>
        <p:nvPicPr>
          <p:cNvPr id="9" name="图片 8">
            <a:extLst>
              <a:ext uri="{FF2B5EF4-FFF2-40B4-BE49-F238E27FC236}">
                <a16:creationId xmlns:a16="http://schemas.microsoft.com/office/drawing/2014/main" xmlns="" id="{365EA71D-A9B0-40D5-AAF7-743E03D9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2420888"/>
            <a:ext cx="4170131" cy="298910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Y</a:t>
            </a:r>
            <a:r>
              <a:rPr lang="zh-CN" altLang="en-US" sz="1600" b="1" dirty="0">
                <a:solidFill>
                  <a:srgbClr val="FF0000"/>
                </a:solidFill>
              </a:rPr>
              <a:t>（</a:t>
            </a:r>
            <a:r>
              <a:rPr lang="zh-CN" altLang="en-US" sz="1600" dirty="0">
                <a:solidFill>
                  <a:srgbClr val="FF0000"/>
                </a:solidFill>
              </a:rPr>
              <a:t>钇</a:t>
            </a:r>
            <a:r>
              <a:rPr lang="zh-CN" altLang="en-US" sz="1600" b="1" dirty="0">
                <a:solidFill>
                  <a:srgbClr val="FF0000"/>
                </a:solidFill>
              </a:rPr>
              <a:t>）元素的质量分数</a:t>
            </a:r>
            <a:r>
              <a:rPr lang="zh-CN" altLang="en-US" sz="1600" b="1" dirty="0"/>
              <a:t>和</a:t>
            </a:r>
            <a:r>
              <a:rPr lang="en-US" altLang="zh-CN" sz="1600" b="1" dirty="0">
                <a:solidFill>
                  <a:srgbClr val="FF0000"/>
                </a:solidFill>
              </a:rPr>
              <a:t>2sat</a:t>
            </a:r>
            <a:r>
              <a:rPr lang="zh-CN" altLang="en-US" sz="1600" b="1" dirty="0">
                <a:solidFill>
                  <a:srgbClr val="FF0000"/>
                </a:solidFill>
              </a:rPr>
              <a:t>（二阶段时效处理时间）</a:t>
            </a:r>
            <a:r>
              <a:rPr lang="zh-CN" altLang="en-US" sz="1600" b="1" dirty="0"/>
              <a:t>这两个离散属性的稀疏值大于</a:t>
            </a:r>
            <a:r>
              <a:rPr lang="en-US" altLang="zh-CN" sz="1600" b="1" dirty="0"/>
              <a:t>95</a:t>
            </a:r>
            <a:r>
              <a:rPr lang="zh-CN" altLang="en-US" sz="1600" b="1" dirty="0"/>
              <a:t>，</a:t>
            </a:r>
            <a:r>
              <a:rPr lang="zh-CN" altLang="en-US" sz="1600" b="1" dirty="0">
                <a:solidFill>
                  <a:srgbClr val="FF0000"/>
                </a:solidFill>
              </a:rPr>
              <a:t>因此它们都是稀疏属性。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，因此保留全部的连续属性。稀疏属性分析后，保留了</a:t>
            </a:r>
            <a:r>
              <a:rPr lang="en-US" altLang="zh-CN" sz="1600" b="1" dirty="0"/>
              <a:t>25</a:t>
            </a:r>
            <a:r>
              <a:rPr lang="zh-CN" altLang="en-US" sz="1600" b="1" dirty="0"/>
              <a:t>个属性。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78</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a:off x="3995936" y="2414079"/>
            <a:ext cx="20053" cy="2650924"/>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64374" y="2539519"/>
            <a:ext cx="382160" cy="678151"/>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-95</a:t>
            </a:r>
            <a:endParaRPr lang="zh-CN" altLang="en-US" sz="1200" b="1" dirty="0">
              <a:solidFill>
                <a:srgbClr val="FF0000"/>
              </a:solidFill>
            </a:endParaRPr>
          </a:p>
        </p:txBody>
      </p:sp>
      <p:cxnSp>
        <p:nvCxnSpPr>
          <p:cNvPr id="18" name="直接连接符 17"/>
          <p:cNvCxnSpPr/>
          <p:nvPr/>
        </p:nvCxnSpPr>
        <p:spPr>
          <a:xfrm>
            <a:off x="5209395" y="2402310"/>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89992" y="2547941"/>
            <a:ext cx="369332" cy="717153"/>
          </a:xfrm>
          <a:prstGeom prst="rect">
            <a:avLst/>
          </a:prstGeom>
          <a:noFill/>
        </p:spPr>
        <p:txBody>
          <a:bodyPr vert="eaVert" wrap="square" rtlCol="0">
            <a:spAutoFit/>
          </a:bodyPr>
          <a:lstStyle/>
          <a:p>
            <a:r>
              <a:rPr lang="zh-CN" altLang="en-US" sz="1200" b="1" dirty="0">
                <a:solidFill>
                  <a:srgbClr val="FF0000"/>
                </a:solidFill>
              </a:rPr>
              <a:t>阈值</a:t>
            </a:r>
            <a:r>
              <a:rPr lang="en-US" altLang="zh-CN" sz="1200" b="1" dirty="0">
                <a:solidFill>
                  <a:srgbClr val="FF0000"/>
                </a:solidFill>
              </a:rPr>
              <a:t>-0.01</a:t>
            </a:r>
            <a:endParaRPr lang="zh-CN" altLang="en-US" sz="12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6995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xmlns="" id="{D633C84C-C517-41B4-B5B5-0CD35746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1" y="2534551"/>
            <a:ext cx="3943817" cy="2846407"/>
          </a:xfrm>
          <a:prstGeom prst="rect">
            <a:avLst/>
          </a:prstGeom>
        </p:spPr>
      </p:pic>
      <p:pic>
        <p:nvPicPr>
          <p:cNvPr id="6" name="图片 5">
            <a:extLst>
              <a:ext uri="{FF2B5EF4-FFF2-40B4-BE49-F238E27FC236}">
                <a16:creationId xmlns:a16="http://schemas.microsoft.com/office/drawing/2014/main" xmlns="" id="{95CFCFA1-9F6A-47AB-8E7F-70FA4620B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53" y="1679803"/>
            <a:ext cx="4094560" cy="4191895"/>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可以过滤无关或弱相关的属性，保留最相关的属性，使得条件属性与决策属性之间的相关性较强，从而为后续的数据分析提供良好质量的数据，提高机器学习的预测精度。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78</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25</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a:t>0.02</a:t>
              </a:r>
              <a:r>
                <a:rPr lang="zh-CN" altLang="en-US" sz="1400" b="1" dirty="0"/>
                <a:t>，从左图可以看出，所有的蠕变属性</a:t>
              </a:r>
              <a:r>
                <a:rPr lang="zh-CN" altLang="en-US" sz="1400" b="1" dirty="0">
                  <a:solidFill>
                    <a:srgbClr val="FF0000"/>
                  </a:solidFill>
                </a:rPr>
                <a:t>（</a:t>
              </a:r>
              <a:r>
                <a:rPr lang="en-US" altLang="zh-CN" sz="1400" b="1" dirty="0">
                  <a:solidFill>
                    <a:srgbClr val="FF0000"/>
                  </a:solidFill>
                </a:rPr>
                <a:t>25</a:t>
              </a:r>
              <a:r>
                <a:rPr lang="zh-CN" altLang="en-US" sz="1400" b="1" dirty="0">
                  <a:solidFill>
                    <a:srgbClr val="FF0000"/>
                  </a:solidFill>
                </a:rPr>
                <a:t>个</a:t>
              </a:r>
              <a:r>
                <a:rPr lang="zh-CN" altLang="en-US" sz="1400" b="1" dirty="0"/>
                <a:t>）与决策属性（蠕变断裂寿命）之间的相关系数都大于</a:t>
              </a:r>
              <a:r>
                <a:rPr lang="en-US" altLang="zh-CN" sz="1400" b="1" dirty="0"/>
                <a:t>0.02</a:t>
              </a:r>
              <a:r>
                <a:rPr lang="zh-CN" altLang="en-US" sz="1400" b="1" dirty="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sp>
        <p:nvSpPr>
          <p:cNvPr id="18" name="文本框 17"/>
          <p:cNvSpPr txBox="1"/>
          <p:nvPr/>
        </p:nvSpPr>
        <p:spPr>
          <a:xfrm>
            <a:off x="2821751" y="2684626"/>
            <a:ext cx="1305905" cy="369332"/>
          </a:xfrm>
          <a:prstGeom prst="rect">
            <a:avLst/>
          </a:prstGeom>
          <a:noFill/>
        </p:spPr>
        <p:txBody>
          <a:bodyPr wrap="square" rtlCol="0">
            <a:spAutoFit/>
          </a:bodyPr>
          <a:lstStyle/>
          <a:p>
            <a:r>
              <a:rPr lang="zh-CN" altLang="en-US" b="1" dirty="0">
                <a:solidFill>
                  <a:srgbClr val="FF0000"/>
                </a:solidFill>
              </a:rPr>
              <a:t>阈值：</a:t>
            </a:r>
            <a:r>
              <a:rPr lang="en-US" altLang="zh-CN" b="1" dirty="0">
                <a:solidFill>
                  <a:srgbClr val="FF0000"/>
                </a:solidFill>
              </a:rPr>
              <a:t>0.02</a:t>
            </a:r>
            <a:endParaRPr lang="zh-CN" altLang="en-US" b="1" dirty="0">
              <a:solidFill>
                <a:srgbClr val="FF0000"/>
              </a:solidFill>
            </a:endParaRPr>
          </a:p>
        </p:txBody>
      </p:sp>
      <p:cxnSp>
        <p:nvCxnSpPr>
          <p:cNvPr id="19" name="直接连接符 18">
            <a:extLst>
              <a:ext uri="{FF2B5EF4-FFF2-40B4-BE49-F238E27FC236}">
                <a16:creationId xmlns:a16="http://schemas.microsoft.com/office/drawing/2014/main" xmlns="" id="{46DA42C6-3F6F-40E2-B6B7-5CD4CF420E91}"/>
              </a:ext>
            </a:extLst>
          </p:cNvPr>
          <p:cNvCxnSpPr>
            <a:cxnSpLocks/>
          </p:cNvCxnSpPr>
          <p:nvPr/>
        </p:nvCxnSpPr>
        <p:spPr>
          <a:xfrm>
            <a:off x="1255346" y="2570553"/>
            <a:ext cx="37458" cy="250544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xmlns="" id="{ADF01C89-B79F-4799-9366-D8573B2D195C}"/>
              </a:ext>
            </a:extLst>
          </p:cNvPr>
          <p:cNvGrpSpPr/>
          <p:nvPr/>
        </p:nvGrpSpPr>
        <p:grpSpPr>
          <a:xfrm>
            <a:off x="299117" y="843199"/>
            <a:ext cx="4190151" cy="4685058"/>
            <a:chOff x="315711" y="2143829"/>
            <a:chExt cx="4190151" cy="3356666"/>
          </a:xfrm>
        </p:grpSpPr>
        <p:sp>
          <p:nvSpPr>
            <p:cNvPr id="27" name="矩形 26">
              <a:extLst>
                <a:ext uri="{FF2B5EF4-FFF2-40B4-BE49-F238E27FC236}">
                  <a16:creationId xmlns:a16="http://schemas.microsoft.com/office/drawing/2014/main" xmlns="" id="{2DB8C291-C8F3-462C-8719-A742649C6BB9}"/>
                </a:ext>
              </a:extLst>
            </p:cNvPr>
            <p:cNvSpPr/>
            <p:nvPr/>
          </p:nvSpPr>
          <p:spPr>
            <a:xfrm>
              <a:off x="330720" y="2143829"/>
              <a:ext cx="4175142" cy="323150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xmlns="" id="{FB2FC997-4C55-4EBE-BC4A-BC774AA9A7DD}"/>
                </a:ext>
              </a:extLst>
            </p:cNvPr>
            <p:cNvSpPr txBox="1"/>
            <p:nvPr/>
          </p:nvSpPr>
          <p:spPr>
            <a:xfrm>
              <a:off x="315711" y="3141036"/>
              <a:ext cx="4094560" cy="2359459"/>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a:t>
              </a:r>
              <a:r>
                <a:rPr lang="en-US" altLang="zh-CN" sz="1600" b="1" dirty="0"/>
                <a:t>DL(</a:t>
              </a:r>
              <a:r>
                <a:rPr lang="zh-CN" altLang="en-US" sz="1600" b="1" dirty="0"/>
                <a:t>自扩散</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条件温度</a:t>
              </a:r>
              <a:r>
                <a:rPr lang="en-US" altLang="zh-CN" sz="1600" b="1" dirty="0"/>
                <a:t>)</a:t>
              </a:r>
              <a:r>
                <a:rPr lang="zh-CN" altLang="en-US" sz="1600" b="1" dirty="0"/>
                <a:t>的相关系数为</a:t>
              </a:r>
              <a:r>
                <a:rPr lang="en-US" altLang="zh-CN" sz="1600" b="1" dirty="0"/>
                <a:t>0.74</a:t>
              </a:r>
              <a:r>
                <a:rPr lang="zh-CN" altLang="en-US" sz="1600" b="1" dirty="0"/>
                <a:t>，</a:t>
              </a:r>
              <a:r>
                <a:rPr lang="en-US" altLang="zh-CN" sz="1600" b="1" dirty="0"/>
                <a:t> C(</a:t>
              </a:r>
              <a:r>
                <a:rPr lang="zh-CN" altLang="en-US" sz="1600" b="1" dirty="0"/>
                <a:t>碳元素</a:t>
              </a:r>
              <a:r>
                <a:rPr lang="en-US" altLang="zh-CN" sz="1600" b="1" dirty="0"/>
                <a:t>)</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的相关系数为</a:t>
              </a:r>
              <a:r>
                <a:rPr lang="en-US" altLang="zh-CN" sz="1600" b="1" dirty="0"/>
                <a:t>0.94</a:t>
              </a:r>
              <a:r>
                <a:rPr lang="zh-CN" altLang="en-US" sz="1600" b="1" dirty="0"/>
                <a:t>，</a:t>
              </a:r>
              <a:r>
                <a:rPr lang="en-US" altLang="zh-CN" sz="1600" b="1" dirty="0" err="1"/>
                <a:t>Nb</a:t>
              </a:r>
              <a:r>
                <a:rPr lang="en-US" altLang="zh-CN" sz="1600" b="1" dirty="0"/>
                <a:t>(</a:t>
              </a:r>
              <a:r>
                <a:rPr lang="zh-CN" altLang="en-US" sz="1600" b="1" dirty="0"/>
                <a:t>铌元素</a:t>
              </a:r>
              <a:r>
                <a:rPr lang="en-US" altLang="zh-CN" sz="1600" b="1" dirty="0"/>
                <a:t>) </a:t>
              </a:r>
              <a:r>
                <a:rPr lang="zh-CN" altLang="en-US" sz="1600" b="1" dirty="0"/>
                <a:t>和</a:t>
              </a:r>
              <a:r>
                <a:rPr lang="en-US" altLang="zh-CN" sz="1600" b="1" dirty="0"/>
                <a:t>B(</a:t>
              </a:r>
              <a:r>
                <a:rPr lang="zh-CN" altLang="en-US" sz="1600" b="1" dirty="0"/>
                <a:t>硼元素</a:t>
              </a:r>
              <a:r>
                <a:rPr lang="en-US" altLang="zh-CN" sz="1600" b="1" dirty="0"/>
                <a:t>)</a:t>
              </a:r>
              <a:r>
                <a:rPr lang="zh-CN" altLang="en-US" sz="1600" b="1" dirty="0"/>
                <a:t>相关系数为</a:t>
              </a:r>
              <a:r>
                <a:rPr lang="en-US" altLang="zh-CN" sz="1600" b="1" dirty="0"/>
                <a:t>0.84,</a:t>
              </a:r>
              <a:r>
                <a:rPr lang="zh-CN" altLang="en-US" sz="1600" b="1" dirty="0"/>
                <a:t> 还有</a:t>
              </a:r>
              <a:r>
                <a:rPr lang="en-US" altLang="zh-CN" sz="1600" b="1" dirty="0" err="1"/>
                <a:t>p_mf</a:t>
              </a:r>
              <a:r>
                <a:rPr lang="en-US" altLang="zh-CN" sz="1600" b="1" dirty="0"/>
                <a:t>(γ’</a:t>
              </a:r>
              <a:r>
                <a:rPr lang="zh-CN" altLang="en-US" sz="1600" b="1" dirty="0"/>
                <a:t>相摩尔分数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正相关。</a:t>
              </a:r>
              <a:endParaRPr lang="en-US" altLang="zh-CN" sz="1600" b="1" dirty="0"/>
            </a:p>
            <a:p>
              <a:r>
                <a:rPr lang="zh-CN" altLang="en-US" sz="1600" b="1" dirty="0"/>
                <a:t>（</a:t>
              </a:r>
              <a:r>
                <a:rPr lang="en-US" altLang="zh-CN" sz="1600" b="1" dirty="0"/>
                <a:t>2</a:t>
              </a:r>
              <a:r>
                <a:rPr lang="zh-CN" altLang="en-US" sz="1600" b="1" dirty="0"/>
                <a:t>）</a:t>
              </a:r>
              <a:r>
                <a:rPr lang="en-US" altLang="zh-CN" sz="1600" b="1" dirty="0"/>
                <a:t>G(</a:t>
              </a:r>
              <a:r>
                <a:rPr lang="zh-CN" altLang="en-US" sz="1600" b="1" dirty="0"/>
                <a:t>剪切模量</a:t>
              </a:r>
              <a:r>
                <a:rPr lang="en-US" altLang="zh-CN" sz="1600" b="1" dirty="0"/>
                <a:t>)</a:t>
              </a:r>
              <a:r>
                <a:rPr lang="zh-CN" altLang="en-US" sz="1600" b="1" dirty="0"/>
                <a:t>和</a:t>
              </a:r>
              <a:r>
                <a:rPr lang="en-US" altLang="zh-CN" sz="1600" b="1" dirty="0" err="1"/>
                <a:t>c_T</a:t>
              </a:r>
              <a:r>
                <a:rPr lang="en-US" altLang="zh-CN" sz="1600" b="1" dirty="0"/>
                <a:t>(</a:t>
              </a:r>
              <a:r>
                <a:rPr lang="zh-CN" altLang="en-US" sz="1600" b="1" dirty="0"/>
                <a:t>固溶时间</a:t>
              </a:r>
              <a:r>
                <a:rPr lang="en-US" altLang="zh-CN" sz="1600" b="1" dirty="0"/>
                <a:t>)</a:t>
              </a:r>
              <a:r>
                <a:rPr lang="zh-CN" altLang="en-US" sz="1600" b="1" dirty="0"/>
                <a:t>的相关系数为</a:t>
              </a:r>
              <a:r>
                <a:rPr lang="en-US" altLang="zh-CN" sz="1600" b="1" dirty="0"/>
                <a:t>-0.61</a:t>
              </a:r>
              <a:r>
                <a:rPr lang="zh-CN" altLang="en-US" sz="1600" b="1" dirty="0"/>
                <a:t>，</a:t>
              </a:r>
              <a:r>
                <a:rPr lang="en-US" altLang="zh-CN" sz="1600" b="1" dirty="0"/>
                <a:t> life(</a:t>
              </a:r>
              <a:r>
                <a:rPr lang="zh-CN" altLang="en-US" sz="1600" b="1" dirty="0"/>
                <a:t>蠕变寿命</a:t>
              </a:r>
              <a:r>
                <a:rPr lang="en-US" altLang="zh-CN" sz="1600" b="1" dirty="0"/>
                <a:t>)</a:t>
              </a:r>
              <a:r>
                <a:rPr lang="zh-CN" altLang="en-US" sz="1600" b="1" dirty="0"/>
                <a:t>和</a:t>
              </a:r>
              <a:r>
                <a:rPr lang="en-US" altLang="zh-CN" sz="1600" b="1" dirty="0" err="1"/>
                <a:t>s_time</a:t>
              </a:r>
              <a:r>
                <a:rPr lang="en-US" altLang="zh-CN" sz="1600" b="1" dirty="0"/>
                <a:t> (</a:t>
              </a:r>
              <a:r>
                <a:rPr lang="zh-CN" altLang="en-US" sz="1600" b="1" dirty="0"/>
                <a:t>固溶时间</a:t>
              </a:r>
              <a:r>
                <a:rPr lang="en-US" altLang="zh-CN" sz="1600" b="1" dirty="0"/>
                <a:t>)</a:t>
              </a:r>
              <a:r>
                <a:rPr lang="zh-CN" altLang="en-US" sz="1600" b="1" dirty="0"/>
                <a:t>的相关系数为</a:t>
              </a:r>
              <a:r>
                <a:rPr lang="en-US" altLang="zh-CN" sz="1600" b="1" dirty="0"/>
                <a:t>-0.63</a:t>
              </a:r>
              <a:r>
                <a:rPr lang="zh-CN" altLang="en-US" sz="1600" b="1" dirty="0"/>
                <a:t>，</a:t>
              </a:r>
              <a:r>
                <a:rPr lang="en-US" altLang="zh-CN" sz="1600" b="1" dirty="0"/>
                <a:t>Ni(</a:t>
              </a:r>
              <a:r>
                <a:rPr lang="zh-CN" altLang="en-US" sz="1600" b="1" dirty="0"/>
                <a:t>镍元素</a:t>
              </a:r>
              <a:r>
                <a:rPr lang="en-US" altLang="zh-CN" sz="1600" b="1" dirty="0"/>
                <a:t>) </a:t>
              </a:r>
              <a:r>
                <a:rPr lang="zh-CN" altLang="en-US" sz="1600" b="1" dirty="0"/>
                <a:t>和</a:t>
              </a:r>
              <a:r>
                <a:rPr lang="en-US" altLang="zh-CN" sz="1600" b="1" dirty="0"/>
                <a:t>Co(</a:t>
              </a:r>
              <a:r>
                <a:rPr lang="zh-CN" altLang="en-US" sz="1600" b="1" dirty="0"/>
                <a:t>钴元素</a:t>
              </a:r>
              <a:r>
                <a:rPr lang="en-US" altLang="zh-CN" sz="1600" b="1" dirty="0"/>
                <a:t>)</a:t>
              </a:r>
              <a:r>
                <a:rPr lang="zh-CN" altLang="en-US" sz="1600" b="1" dirty="0"/>
                <a:t>相关系数为</a:t>
              </a:r>
              <a:r>
                <a:rPr lang="en-US" altLang="zh-CN" sz="1600" b="1" dirty="0"/>
                <a:t>-0.85,</a:t>
              </a:r>
              <a:r>
                <a:rPr lang="zh-CN" altLang="en-US" sz="1600" b="1" dirty="0"/>
                <a:t> 还有</a:t>
              </a:r>
              <a:r>
                <a:rPr lang="en-US" altLang="zh-CN" sz="1600" b="1" dirty="0"/>
                <a:t>L(</a:t>
              </a:r>
              <a:r>
                <a:rPr lang="zh-CN" altLang="en-US" sz="1600" b="1" dirty="0"/>
                <a:t>晶格常数</a:t>
              </a:r>
              <a:r>
                <a:rPr lang="en-US" altLang="zh-CN" sz="1600" b="1" dirty="0"/>
                <a:t>)</a:t>
              </a:r>
              <a:r>
                <a:rPr lang="zh-CN" altLang="en-US" sz="1600" b="1" dirty="0"/>
                <a:t>和</a:t>
              </a:r>
              <a:r>
                <a:rPr lang="en-US" altLang="zh-CN" sz="1600" b="1" dirty="0" err="1"/>
                <a:t>Hf</a:t>
              </a:r>
              <a:r>
                <a:rPr lang="en-US" altLang="zh-CN" sz="1600" b="1" dirty="0"/>
                <a:t>(</a:t>
              </a:r>
              <a:r>
                <a:rPr lang="zh-CN" altLang="en-US" sz="1600" b="1" dirty="0"/>
                <a:t>铪元素</a:t>
              </a:r>
              <a:r>
                <a:rPr lang="en-US" altLang="zh-CN" sz="1600" b="1" dirty="0"/>
                <a:t>)</a:t>
              </a:r>
              <a:r>
                <a:rPr lang="zh-CN" altLang="en-US" sz="1600" b="1" dirty="0"/>
                <a:t>相关系数为</a:t>
              </a:r>
              <a:r>
                <a:rPr lang="en-US" altLang="zh-CN" sz="1600" b="1" dirty="0"/>
                <a:t>-0.45,</a:t>
              </a:r>
              <a:r>
                <a:rPr lang="zh-CN" altLang="en-US" sz="1600" b="1" dirty="0"/>
                <a:t>它们都是</a:t>
              </a:r>
              <a:r>
                <a:rPr lang="zh-CN" altLang="en-US" sz="1600" b="1" dirty="0">
                  <a:solidFill>
                    <a:srgbClr val="FF0000"/>
                  </a:solidFill>
                </a:rPr>
                <a:t>负相关。</a:t>
              </a:r>
              <a:endParaRPr lang="en-US" altLang="zh-CN" sz="1600" b="1" dirty="0"/>
            </a:p>
            <a:p>
              <a:endParaRPr lang="en-US" altLang="zh-CN" sz="1600" b="1" dirty="0"/>
            </a:p>
            <a:p>
              <a:endParaRPr lang="en-US" altLang="zh-CN" sz="1600" b="1" dirty="0"/>
            </a:p>
          </p:txBody>
        </p:sp>
      </p:grpSp>
      <p:grpSp>
        <p:nvGrpSpPr>
          <p:cNvPr id="42" name="组合 41">
            <a:extLst>
              <a:ext uri="{FF2B5EF4-FFF2-40B4-BE49-F238E27FC236}">
                <a16:creationId xmlns:a16="http://schemas.microsoft.com/office/drawing/2014/main" xmlns="" id="{C071844F-C598-4694-AE3A-3196DD57B7FD}"/>
              </a:ext>
            </a:extLst>
          </p:cNvPr>
          <p:cNvGrpSpPr/>
          <p:nvPr/>
        </p:nvGrpSpPr>
        <p:grpSpPr>
          <a:xfrm>
            <a:off x="4054684" y="830156"/>
            <a:ext cx="4991818" cy="4574990"/>
            <a:chOff x="4054684" y="2208488"/>
            <a:chExt cx="4991818" cy="3216180"/>
          </a:xfrm>
        </p:grpSpPr>
        <p:sp>
          <p:nvSpPr>
            <p:cNvPr id="30" name="矩形 29">
              <a:extLst>
                <a:ext uri="{FF2B5EF4-FFF2-40B4-BE49-F238E27FC236}">
                  <a16:creationId xmlns:a16="http://schemas.microsoft.com/office/drawing/2014/main" xmlns="" id="{78C0A2AE-E020-4657-B84B-636E0F094262}"/>
                </a:ext>
              </a:extLst>
            </p:cNvPr>
            <p:cNvSpPr/>
            <p:nvPr/>
          </p:nvSpPr>
          <p:spPr>
            <a:xfrm>
              <a:off x="4054684" y="2208488"/>
              <a:ext cx="4991818" cy="31799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xmlns="" id="{B47026E8-6AD5-4E4B-8EC2-0F2F2E147659}"/>
                </a:ext>
              </a:extLst>
            </p:cNvPr>
            <p:cNvSpPr txBox="1"/>
            <p:nvPr/>
          </p:nvSpPr>
          <p:spPr>
            <a:xfrm>
              <a:off x="4064820" y="3455752"/>
              <a:ext cx="4939249" cy="1968916"/>
            </a:xfrm>
            <a:prstGeom prst="rect">
              <a:avLst/>
            </a:prstGeom>
            <a:noFill/>
          </p:spPr>
          <p:txBody>
            <a:bodyPr wrap="square" rtlCol="0">
              <a:spAutoFit/>
            </a:bodyPr>
            <a:lstStyle/>
            <a:p>
              <a:r>
                <a:rPr lang="zh-CN" altLang="en-US" sz="1600" b="1" dirty="0"/>
                <a:t>结论分析：</a:t>
              </a:r>
              <a:endParaRPr lang="en-US" altLang="zh-CN" sz="1600" b="1" dirty="0"/>
            </a:p>
            <a:p>
              <a:r>
                <a:rPr lang="zh-CN" altLang="en-US" sz="1600" b="1" dirty="0"/>
                <a:t>（</a:t>
              </a:r>
              <a:r>
                <a:rPr lang="en-US" altLang="zh-CN" sz="1600" b="1" dirty="0"/>
                <a:t>1</a:t>
              </a:r>
              <a:r>
                <a:rPr lang="zh-CN" altLang="en-US" sz="1600" b="1" dirty="0"/>
                <a:t>）固溶处理中，</a:t>
              </a:r>
              <a:r>
                <a:rPr lang="en-US" altLang="zh-CN" sz="1600" b="1" dirty="0" err="1"/>
                <a:t>s_time</a:t>
              </a:r>
              <a:r>
                <a:rPr lang="en-US" altLang="zh-CN" sz="1600" b="1" dirty="0"/>
                <a:t>(</a:t>
              </a:r>
              <a:r>
                <a:rPr lang="zh-CN" altLang="en-US" sz="1600" b="1" dirty="0"/>
                <a:t>固溶处理时间</a:t>
              </a:r>
              <a:r>
                <a:rPr lang="en-US" altLang="zh-CN" sz="1600" b="1" dirty="0"/>
                <a:t>)</a:t>
              </a:r>
              <a:r>
                <a:rPr lang="zh-CN" altLang="en-US" sz="1600" b="1" dirty="0"/>
                <a:t>的相关系数最高为</a:t>
              </a:r>
              <a:r>
                <a:rPr lang="en-US" altLang="zh-CN" sz="1600" b="1" dirty="0"/>
                <a:t>0.63, </a:t>
              </a:r>
              <a:r>
                <a:rPr lang="en-US" altLang="zh-CN" sz="1600" b="1" dirty="0" err="1"/>
                <a:t>s_T</a:t>
              </a:r>
              <a:r>
                <a:rPr lang="en-US" altLang="zh-CN" sz="1600" b="1" dirty="0"/>
                <a:t>(</a:t>
              </a:r>
              <a:r>
                <a:rPr lang="zh-CN" altLang="en-US" sz="1600" b="1" dirty="0"/>
                <a:t>固溶温度</a:t>
              </a:r>
              <a:r>
                <a:rPr lang="en-US" altLang="zh-CN" sz="1600" b="1" dirty="0"/>
                <a:t>)</a:t>
              </a:r>
              <a:r>
                <a:rPr lang="zh-CN" altLang="en-US" sz="1600" b="1" dirty="0"/>
                <a:t>的相关系数为</a:t>
              </a:r>
              <a:r>
                <a:rPr lang="en-US" altLang="zh-CN" sz="1600" b="1" dirty="0"/>
                <a:t>0.36</a:t>
              </a:r>
              <a:r>
                <a:rPr lang="zh-CN" altLang="en-US" sz="1600" b="1" dirty="0"/>
                <a:t>。</a:t>
              </a:r>
              <a:endParaRPr lang="en-US" altLang="zh-CN" sz="1600" b="1" dirty="0"/>
            </a:p>
            <a:p>
              <a:r>
                <a:rPr lang="zh-CN" altLang="en-US" sz="1600" b="1" dirty="0"/>
                <a:t>（</a:t>
              </a:r>
              <a:r>
                <a:rPr lang="en-US" altLang="zh-CN" sz="1600" b="1" dirty="0"/>
                <a:t>2</a:t>
              </a:r>
              <a:r>
                <a:rPr lang="zh-CN" altLang="en-US" sz="1600" b="1" dirty="0"/>
                <a:t>）元素中，相关系数比较高的是</a:t>
              </a:r>
              <a:r>
                <a:rPr lang="en-US" altLang="zh-CN" sz="1600" b="1" dirty="0"/>
                <a:t>Co(0.43)</a:t>
              </a:r>
              <a:r>
                <a:rPr lang="zh-CN" altLang="en-US" sz="1600" b="1" dirty="0"/>
                <a:t> </a:t>
              </a:r>
              <a:r>
                <a:rPr lang="en-US" altLang="zh-CN" sz="1600" b="1" dirty="0" err="1"/>
                <a:t>Nb</a:t>
              </a:r>
              <a:r>
                <a:rPr lang="en-US" altLang="zh-CN" sz="1600" b="1" dirty="0"/>
                <a:t>(0.34) Al(0.3)</a:t>
              </a:r>
              <a:r>
                <a:rPr lang="zh-CN" altLang="en-US" sz="1600" b="1" dirty="0"/>
                <a:t> </a:t>
              </a:r>
              <a:r>
                <a:rPr lang="en-US" altLang="zh-CN" sz="1600" b="1" dirty="0"/>
                <a:t>Re(0.3)</a:t>
              </a:r>
              <a:r>
                <a:rPr lang="zh-CN" altLang="en-US" sz="1600" b="1" dirty="0"/>
                <a:t> </a:t>
              </a:r>
              <a:endParaRPr lang="en-US" altLang="zh-CN" sz="1600" b="1" dirty="0"/>
            </a:p>
            <a:p>
              <a:r>
                <a:rPr lang="zh-CN" altLang="en-US" sz="1600" b="1" dirty="0"/>
                <a:t>（</a:t>
              </a:r>
              <a:r>
                <a:rPr lang="en-US" altLang="zh-CN" sz="1600" b="1" dirty="0"/>
                <a:t>3</a:t>
              </a:r>
              <a:r>
                <a:rPr lang="zh-CN" altLang="en-US" sz="1600" b="1" dirty="0"/>
                <a:t>）微观属性中，剪切模量</a:t>
              </a:r>
              <a:r>
                <a:rPr lang="en-US" altLang="zh-CN" sz="1600" b="1" dirty="0"/>
                <a:t>G</a:t>
              </a:r>
              <a:r>
                <a:rPr lang="zh-CN" altLang="en-US" sz="1600" b="1" dirty="0"/>
                <a:t>的相关系数为</a:t>
              </a:r>
              <a:r>
                <a:rPr lang="en-US" altLang="zh-CN" sz="1600" b="1" dirty="0"/>
                <a:t>0.4</a:t>
              </a:r>
              <a:r>
                <a:rPr lang="zh-CN" altLang="en-US" sz="1600" b="1" dirty="0"/>
                <a:t>，层错能</a:t>
              </a:r>
              <a:r>
                <a:rPr lang="en-US" altLang="zh-CN" sz="1600" b="1" dirty="0" err="1"/>
                <a:t>sfe</a:t>
              </a:r>
              <a:r>
                <a:rPr lang="zh-CN" altLang="en-US" sz="1600" b="1" dirty="0"/>
                <a:t>为</a:t>
              </a:r>
              <a:r>
                <a:rPr lang="en-US" altLang="zh-CN" sz="1600" b="1" dirty="0"/>
                <a:t>0.32</a:t>
              </a:r>
              <a:r>
                <a:rPr lang="zh-CN" altLang="en-US" sz="1600" b="1" dirty="0"/>
                <a:t>，扩散系数</a:t>
              </a:r>
              <a:r>
                <a:rPr lang="en-US" altLang="zh-CN" sz="1600" b="1" dirty="0"/>
                <a:t>DL</a:t>
              </a:r>
              <a:r>
                <a:rPr lang="zh-CN" altLang="en-US" sz="1600" b="1" dirty="0"/>
                <a:t>为</a:t>
              </a:r>
              <a:r>
                <a:rPr lang="en-US" altLang="zh-CN" sz="1600" b="1" dirty="0"/>
                <a:t>0.29,</a:t>
              </a:r>
              <a:r>
                <a:rPr lang="zh-CN" altLang="en-US" sz="1600" b="1" dirty="0"/>
                <a:t>晶格常数</a:t>
              </a:r>
              <a:r>
                <a:rPr lang="en-US" altLang="zh-CN" sz="1600" b="1" dirty="0"/>
                <a:t>L</a:t>
              </a:r>
              <a:r>
                <a:rPr lang="zh-CN" altLang="en-US" sz="1600" b="1" dirty="0"/>
                <a:t>为较低的</a:t>
              </a:r>
              <a:r>
                <a:rPr lang="en-US" altLang="zh-CN" sz="1600" b="1" dirty="0"/>
                <a:t>0.08</a:t>
              </a:r>
            </a:p>
            <a:p>
              <a:r>
                <a:rPr lang="zh-CN" altLang="en-US" sz="1600" b="1" dirty="0"/>
                <a:t>（</a:t>
              </a:r>
              <a:r>
                <a:rPr lang="en-US" altLang="zh-CN" sz="1600" b="1" dirty="0"/>
                <a:t>4</a:t>
              </a:r>
              <a:r>
                <a:rPr lang="zh-CN" altLang="en-US" sz="1600" b="1" dirty="0"/>
                <a:t>）这里和蠕变关系比较大的外部应力</a:t>
              </a:r>
              <a:r>
                <a:rPr lang="en-US" altLang="zh-CN" sz="1600" b="1" dirty="0" err="1"/>
                <a:t>c_Stress</a:t>
              </a:r>
              <a:r>
                <a:rPr lang="zh-CN" altLang="en-US" sz="1600" b="1" dirty="0"/>
                <a:t>的相关系数为</a:t>
              </a:r>
              <a:r>
                <a:rPr lang="en-US" altLang="zh-CN" sz="1600" b="1" dirty="0"/>
                <a:t>0.04</a:t>
              </a:r>
              <a:r>
                <a:rPr lang="zh-CN" altLang="en-US" sz="1600" b="1" dirty="0"/>
                <a:t>，因为</a:t>
              </a:r>
              <a:r>
                <a:rPr lang="en-US" altLang="zh-CN" sz="1600" b="1" dirty="0"/>
                <a:t>78</a:t>
              </a:r>
              <a:r>
                <a:rPr lang="zh-CN" altLang="en-US" sz="1600" b="1" dirty="0"/>
                <a:t>条样本中，大部分的应力是相同的。</a:t>
              </a:r>
              <a:endParaRPr lang="en-US" altLang="zh-CN" sz="1600" b="1" dirty="0"/>
            </a:p>
          </p:txBody>
        </p:sp>
      </p:grpSp>
      <p:graphicFrame>
        <p:nvGraphicFramePr>
          <p:cNvPr id="37" name="表格 36">
            <a:extLst>
              <a:ext uri="{FF2B5EF4-FFF2-40B4-BE49-F238E27FC236}">
                <a16:creationId xmlns:a16="http://schemas.microsoft.com/office/drawing/2014/main" xmlns="" id="{FB6570EE-A63B-4464-9B6D-9D33FB228351}"/>
              </a:ext>
            </a:extLst>
          </p:cNvPr>
          <p:cNvGraphicFramePr>
            <a:graphicFrameLocks noGrp="1"/>
          </p:cNvGraphicFramePr>
          <p:nvPr>
            <p:extLst/>
          </p:nvPr>
        </p:nvGraphicFramePr>
        <p:xfrm>
          <a:off x="503499" y="958834"/>
          <a:ext cx="3403060" cy="1097280"/>
        </p:xfrm>
        <a:graphic>
          <a:graphicData uri="http://schemas.openxmlformats.org/drawingml/2006/table">
            <a:tbl>
              <a:tblPr/>
              <a:tblGrid>
                <a:gridCol w="680612">
                  <a:extLst>
                    <a:ext uri="{9D8B030D-6E8A-4147-A177-3AD203B41FA5}">
                      <a16:colId xmlns:a16="http://schemas.microsoft.com/office/drawing/2014/main" xmlns="" val="1627059399"/>
                    </a:ext>
                  </a:extLst>
                </a:gridCol>
                <a:gridCol w="680612">
                  <a:extLst>
                    <a:ext uri="{9D8B030D-6E8A-4147-A177-3AD203B41FA5}">
                      <a16:colId xmlns:a16="http://schemas.microsoft.com/office/drawing/2014/main" xmlns="" val="1383166521"/>
                    </a:ext>
                  </a:extLst>
                </a:gridCol>
                <a:gridCol w="680612">
                  <a:extLst>
                    <a:ext uri="{9D8B030D-6E8A-4147-A177-3AD203B41FA5}">
                      <a16:colId xmlns:a16="http://schemas.microsoft.com/office/drawing/2014/main" xmlns="" val="1196375610"/>
                    </a:ext>
                  </a:extLst>
                </a:gridCol>
                <a:gridCol w="680612">
                  <a:extLst>
                    <a:ext uri="{9D8B030D-6E8A-4147-A177-3AD203B41FA5}">
                      <a16:colId xmlns:a16="http://schemas.microsoft.com/office/drawing/2014/main" xmlns="" val="81445697"/>
                    </a:ext>
                  </a:extLst>
                </a:gridCol>
                <a:gridCol w="680612">
                  <a:extLst>
                    <a:ext uri="{9D8B030D-6E8A-4147-A177-3AD203B41FA5}">
                      <a16:colId xmlns:a16="http://schemas.microsoft.com/office/drawing/2014/main" xmlns="" val="258765587"/>
                    </a:ext>
                  </a:extLst>
                </a:gridCol>
              </a:tblGrid>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属性</a:t>
                      </a:r>
                      <a:r>
                        <a:rPr lang="en-US" altLang="zh-CN" sz="1100" b="1" i="0" u="none" strike="noStrike" dirty="0">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err="1">
                          <a:solidFill>
                            <a:srgbClr val="000000"/>
                          </a:solidFill>
                          <a:effectLst/>
                          <a:latin typeface="宋体" panose="02010600030101010101" pitchFamily="2" charset="-122"/>
                          <a:ea typeface="宋体" panose="02010600030101010101" pitchFamily="2" charset="-122"/>
                        </a:rPr>
                        <a:t>p_mf</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4309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7033953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390367"/>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life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4494080"/>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属性</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宋体" panose="02010600030101010101" pitchFamily="2" charset="-122"/>
                          <a:ea typeface="宋体" panose="02010600030101010101" pitchFamily="2" charset="-122"/>
                        </a:rPr>
                        <a: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51526443"/>
                  </a:ext>
                </a:extLst>
              </a:tr>
              <a:tr h="182880">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相关系数</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720662"/>
                  </a:ext>
                </a:extLst>
              </a:tr>
            </a:tbl>
          </a:graphicData>
        </a:graphic>
      </p:graphicFrame>
      <p:graphicFrame>
        <p:nvGraphicFramePr>
          <p:cNvPr id="40" name="表格 39">
            <a:extLst>
              <a:ext uri="{FF2B5EF4-FFF2-40B4-BE49-F238E27FC236}">
                <a16:creationId xmlns:a16="http://schemas.microsoft.com/office/drawing/2014/main" xmlns="" id="{5D2A4836-C5D6-43F0-BD09-9ADAA3D7EC4A}"/>
              </a:ext>
            </a:extLst>
          </p:cNvPr>
          <p:cNvGraphicFramePr>
            <a:graphicFrameLocks noGrp="1"/>
          </p:cNvGraphicFramePr>
          <p:nvPr>
            <p:extLst/>
          </p:nvPr>
        </p:nvGraphicFramePr>
        <p:xfrm>
          <a:off x="4064820" y="948283"/>
          <a:ext cx="4876800" cy="1463040"/>
        </p:xfrm>
        <a:graphic>
          <a:graphicData uri="http://schemas.openxmlformats.org/drawingml/2006/table">
            <a:tbl>
              <a:tblPr/>
              <a:tblGrid>
                <a:gridCol w="609600">
                  <a:extLst>
                    <a:ext uri="{9D8B030D-6E8A-4147-A177-3AD203B41FA5}">
                      <a16:colId xmlns:a16="http://schemas.microsoft.com/office/drawing/2014/main" xmlns="" val="2820430255"/>
                    </a:ext>
                  </a:extLst>
                </a:gridCol>
                <a:gridCol w="609600">
                  <a:extLst>
                    <a:ext uri="{9D8B030D-6E8A-4147-A177-3AD203B41FA5}">
                      <a16:colId xmlns:a16="http://schemas.microsoft.com/office/drawing/2014/main" xmlns="" val="2423001436"/>
                    </a:ext>
                  </a:extLst>
                </a:gridCol>
                <a:gridCol w="609600">
                  <a:extLst>
                    <a:ext uri="{9D8B030D-6E8A-4147-A177-3AD203B41FA5}">
                      <a16:colId xmlns:a16="http://schemas.microsoft.com/office/drawing/2014/main" xmlns="" val="877646400"/>
                    </a:ext>
                  </a:extLst>
                </a:gridCol>
                <a:gridCol w="609600">
                  <a:extLst>
                    <a:ext uri="{9D8B030D-6E8A-4147-A177-3AD203B41FA5}">
                      <a16:colId xmlns:a16="http://schemas.microsoft.com/office/drawing/2014/main" xmlns="" val="2349027250"/>
                    </a:ext>
                  </a:extLst>
                </a:gridCol>
                <a:gridCol w="609600">
                  <a:extLst>
                    <a:ext uri="{9D8B030D-6E8A-4147-A177-3AD203B41FA5}">
                      <a16:colId xmlns:a16="http://schemas.microsoft.com/office/drawing/2014/main" xmlns="" val="3398761222"/>
                    </a:ext>
                  </a:extLst>
                </a:gridCol>
                <a:gridCol w="609600">
                  <a:extLst>
                    <a:ext uri="{9D8B030D-6E8A-4147-A177-3AD203B41FA5}">
                      <a16:colId xmlns:a16="http://schemas.microsoft.com/office/drawing/2014/main" xmlns="" val="836386351"/>
                    </a:ext>
                  </a:extLst>
                </a:gridCol>
                <a:gridCol w="609600">
                  <a:extLst>
                    <a:ext uri="{9D8B030D-6E8A-4147-A177-3AD203B41FA5}">
                      <a16:colId xmlns:a16="http://schemas.microsoft.com/office/drawing/2014/main" xmlns="" val="1156324995"/>
                    </a:ext>
                  </a:extLst>
                </a:gridCol>
                <a:gridCol w="609600">
                  <a:extLst>
                    <a:ext uri="{9D8B030D-6E8A-4147-A177-3AD203B41FA5}">
                      <a16:colId xmlns:a16="http://schemas.microsoft.com/office/drawing/2014/main" xmlns="" val="3050413101"/>
                    </a:ext>
                  </a:extLst>
                </a:gridCol>
              </a:tblGrid>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a_2T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s_T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27020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0.633935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0.436919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0.405154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0.395389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0.380697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0.366304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8225256"/>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DL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19508"/>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0.349064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0.331214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0.316103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0.30762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0.303095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0.300944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0.290518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81114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Hf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p_mf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78715991"/>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0.236486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0.23151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0.202839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0.138903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0.084786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7602509"/>
                  </a:ext>
                </a:extLst>
              </a:tr>
              <a:tr h="182880">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描述因子</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c_Stress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a_1time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2851246"/>
                  </a:ext>
                </a:extLst>
              </a:tr>
              <a:tr h="182880">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相关度</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0.075546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0.058569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0.043993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0.02473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100" b="1" i="0" u="none" strike="noStrike" dirty="0">
                          <a:solidFill>
                            <a:srgbClr val="000000"/>
                          </a:solidFill>
                          <a:effectLst/>
                          <a:latin typeface="宋体" panose="02010600030101010101" pitchFamily="2" charset="-122"/>
                          <a:ea typeface="宋体" panose="02010600030101010101" pitchFamily="2" charset="-12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5150352"/>
                  </a:ext>
                </a:extLst>
              </a:tr>
            </a:tbl>
          </a:graphicData>
        </a:graphic>
      </p:graphicFrame>
    </p:spTree>
    <p:extLst>
      <p:ext uri="{BB962C8B-B14F-4D97-AF65-F5344CB8AC3E}">
        <p14:creationId xmlns:p14="http://schemas.microsoft.com/office/powerpoint/2010/main" val="20810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a:latin typeface="Calibri" panose="020F0502020204030204" pitchFamily="34" charset="0"/>
                <a:ea typeface="宋体" panose="02010600030101010101" pitchFamily="2" charset="-122"/>
              </a:rPr>
              <a:t>可以过滤冗余属性，使得条件属性与条件属性之间的相关性较弱，从而为后续的数据分析提供良好质量的数据，提高机器学习的预测精度。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dirty="0">
                <a:latin typeface="Calibri" panose="020F0502020204030204" pitchFamily="34" charset="0"/>
                <a:ea typeface="宋体" panose="02010600030101010101" pitchFamily="2" charset="-122"/>
              </a:rPr>
              <a:t>对</a:t>
            </a:r>
            <a:r>
              <a:rPr lang="zh-CN" altLang="en-US" sz="1400" dirty="0">
                <a:solidFill>
                  <a:srgbClr val="FF0000"/>
                </a:solidFill>
                <a:latin typeface="Calibri" panose="020F0502020204030204" pitchFamily="34" charset="0"/>
                <a:ea typeface="宋体" panose="02010600030101010101" pitchFamily="2" charset="-122"/>
              </a:rPr>
              <a:t>样本数量为</a:t>
            </a:r>
            <a:r>
              <a:rPr lang="en-US" altLang="zh-CN" sz="1400" dirty="0">
                <a:solidFill>
                  <a:srgbClr val="FF0000"/>
                </a:solidFill>
                <a:latin typeface="Calibri" panose="020F0502020204030204" pitchFamily="34" charset="0"/>
                <a:ea typeface="宋体" panose="02010600030101010101" pitchFamily="2" charset="-122"/>
              </a:rPr>
              <a:t>78</a:t>
            </a:r>
            <a:r>
              <a:rPr lang="zh-CN" altLang="en-US" sz="1400" dirty="0">
                <a:solidFill>
                  <a:srgbClr val="FF0000"/>
                </a:solidFill>
                <a:latin typeface="Calibri" panose="020F0502020204030204" pitchFamily="34" charset="0"/>
                <a:ea typeface="宋体" panose="02010600030101010101" pitchFamily="2" charset="-122"/>
              </a:rPr>
              <a:t>条，描述因子个数为</a:t>
            </a:r>
            <a:r>
              <a:rPr lang="en-US" altLang="zh-CN" sz="1400" dirty="0">
                <a:solidFill>
                  <a:srgbClr val="FF0000"/>
                </a:solidFill>
                <a:latin typeface="Calibri" panose="020F0502020204030204" pitchFamily="34" charset="0"/>
                <a:ea typeface="宋体" panose="02010600030101010101" pitchFamily="2" charset="-122"/>
              </a:rPr>
              <a:t>25</a:t>
            </a:r>
            <a:r>
              <a:rPr lang="zh-CN" altLang="en-US" sz="1400" dirty="0">
                <a:solidFill>
                  <a:srgbClr val="FF0000"/>
                </a:solidFill>
                <a:latin typeface="Calibri" panose="020F0502020204030204" pitchFamily="34" charset="0"/>
                <a:ea typeface="宋体" panose="02010600030101010101" pitchFamily="2" charset="-122"/>
              </a:rPr>
              <a:t>个</a:t>
            </a:r>
            <a:r>
              <a:rPr lang="zh-CN" altLang="en-US" sz="1400" dirty="0">
                <a:latin typeface="Calibri" panose="020F0502020204030204" pitchFamily="34" charset="0"/>
                <a:ea typeface="宋体" panose="02010600030101010101" pitchFamily="2" charset="-122"/>
              </a:rPr>
              <a:t>的蠕变性能数据进行了冗余性分析。这里筛除冗余属性的方法为随机森林。树模型能够根据样本数据给出赋予各个特征权重，</a:t>
            </a:r>
            <a:r>
              <a:rPr lang="zh-CN" altLang="zh-CN" sz="1400" dirty="0">
                <a:latin typeface="+mn-ea"/>
                <a:ea typeface="+mn-ea"/>
              </a:rPr>
              <a:t>在对各特征进行权重赋值时，当一种特征权重得分较高时，另一种与它存在冗余关系的特征权重急剧下降，因此可以有效地筛除冗余属性</a:t>
            </a:r>
            <a:r>
              <a:rPr lang="zh-CN" altLang="en-US" sz="1400" dirty="0">
                <a:latin typeface="+mn-ea"/>
                <a:ea typeface="+mn-ea"/>
              </a:rPr>
              <a:t>。</a:t>
            </a: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nvPr>
        </p:nvGraphicFramePr>
        <p:xfrm>
          <a:off x="97180" y="2008382"/>
          <a:ext cx="2252311" cy="4779268"/>
        </p:xfrm>
        <a:graphic>
          <a:graphicData uri="http://schemas.openxmlformats.org/drawingml/2006/table">
            <a:tbl>
              <a:tblPr>
                <a:tableStyleId>{BDBED569-4797-4DF1-A0F4-6AAB3CD982D8}</a:tableStyleId>
              </a:tblPr>
              <a:tblGrid>
                <a:gridCol w="831320">
                  <a:extLst>
                    <a:ext uri="{9D8B030D-6E8A-4147-A177-3AD203B41FA5}">
                      <a16:colId xmlns:a16="http://schemas.microsoft.com/office/drawing/2014/main" xmlns="" val="20000"/>
                    </a:ext>
                  </a:extLst>
                </a:gridCol>
                <a:gridCol w="1420991">
                  <a:extLst>
                    <a:ext uri="{9D8B030D-6E8A-4147-A177-3AD203B41FA5}">
                      <a16:colId xmlns:a16="http://schemas.microsoft.com/office/drawing/2014/main" xmlns="" val="20001"/>
                    </a:ext>
                  </a:extLst>
                </a:gridCol>
              </a:tblGrid>
              <a:tr h="183818">
                <a:tc>
                  <a:txBody>
                    <a:bodyPr/>
                    <a:lstStyle/>
                    <a:p>
                      <a:pPr algn="ctr" fontAlgn="t"/>
                      <a:r>
                        <a:rPr lang="zh-CN" altLang="en-US" sz="1100" b="1" i="0" u="none" strike="noStrike" dirty="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b="1" i="0" u="none" strike="noStrike" dirty="0">
                          <a:solidFill>
                            <a:srgbClr val="000000"/>
                          </a:solidFill>
                          <a:effectLst/>
                          <a:latin typeface="宋体" panose="02010600030101010101" pitchFamily="2" charset="-122"/>
                          <a:ea typeface="宋体" panose="02010600030101010101" pitchFamily="2" charset="-122"/>
                        </a:rPr>
                        <a:t>Feature importance</a:t>
                      </a:r>
                    </a:p>
                  </a:txBody>
                  <a:tcPr marL="9525" marR="9525" marT="9525" marB="0" anchor="b"/>
                </a:tc>
                <a:extLst>
                  <a:ext uri="{0D108BD9-81ED-4DB2-BD59-A6C34878D82A}">
                    <a16:rowId xmlns:a16="http://schemas.microsoft.com/office/drawing/2014/main" xmlns="" val="10000"/>
                  </a:ext>
                </a:extLst>
              </a:tr>
              <a:tr h="183818">
                <a:tc>
                  <a:txBody>
                    <a:bodyPr/>
                    <a:lstStyle/>
                    <a:p>
                      <a:pPr algn="ctr" fontAlgn="t"/>
                      <a:r>
                        <a:rPr lang="en-US" sz="1100" u="none" strike="noStrike" dirty="0" err="1">
                          <a:effectLst/>
                        </a:rPr>
                        <a:t>s_time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1"/>
                  </a:ext>
                </a:extLst>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2"/>
                  </a:ext>
                </a:extLst>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3"/>
                  </a:ext>
                </a:extLst>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4"/>
                  </a:ext>
                </a:extLst>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5"/>
                  </a:ext>
                </a:extLst>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6"/>
                  </a:ext>
                </a:extLst>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7"/>
                  </a:ext>
                </a:extLst>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8"/>
                  </a:ext>
                </a:extLst>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09"/>
                  </a:ext>
                </a:extLst>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0"/>
                  </a:ext>
                </a:extLst>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1"/>
                  </a:ext>
                </a:extLst>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2"/>
                  </a:ext>
                </a:extLst>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3"/>
                  </a:ext>
                </a:extLst>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4"/>
                  </a:ext>
                </a:extLst>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5"/>
                  </a:ext>
                </a:extLst>
              </a:tr>
              <a:tr h="183818">
                <a:tc>
                  <a:txBody>
                    <a:bodyPr/>
                    <a:lstStyle/>
                    <a:p>
                      <a:pPr algn="ctr" fontAlgn="t"/>
                      <a:r>
                        <a:rPr lang="en-US" sz="1100" u="none" strike="noStrike" dirty="0" err="1">
                          <a:effectLst/>
                        </a:rPr>
                        <a:t>sfe</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6"/>
                  </a:ext>
                </a:extLst>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7"/>
                  </a:ext>
                </a:extLst>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8"/>
                  </a:ext>
                </a:extLst>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19"/>
                  </a:ext>
                </a:extLst>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0"/>
                  </a:ext>
                </a:extLst>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1"/>
                  </a:ext>
                </a:extLst>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2"/>
                  </a:ext>
                </a:extLst>
              </a:tr>
              <a:tr h="183818">
                <a:tc>
                  <a:txBody>
                    <a:bodyPr/>
                    <a:lstStyle/>
                    <a:p>
                      <a:pPr algn="ctr" fontAlgn="t"/>
                      <a:r>
                        <a:rPr lang="en-US" sz="1100" u="none" strike="noStrike" dirty="0">
                          <a:effectLst/>
                        </a:rPr>
                        <a:t>a_2T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3"/>
                  </a:ext>
                </a:extLst>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4"/>
                  </a:ext>
                </a:extLst>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xmlns="" val="10025"/>
                  </a:ext>
                </a:extLst>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a:t>冗余属性分析结论：</a:t>
              </a:r>
              <a:endParaRPr lang="en-US" altLang="zh-CN" sz="1600" b="1" dirty="0"/>
            </a:p>
            <a:p>
              <a:r>
                <a:rPr lang="zh-CN" altLang="en-US" b="1" dirty="0"/>
                <a:t>（</a:t>
              </a:r>
              <a:r>
                <a:rPr lang="en-US" altLang="zh-CN" b="1" dirty="0"/>
                <a:t>1</a:t>
              </a:r>
              <a:r>
                <a:rPr lang="zh-CN" altLang="en-US" b="1" dirty="0"/>
                <a:t>）</a:t>
              </a:r>
              <a:r>
                <a:rPr lang="zh-CN" altLang="en-US" sz="1400" b="1" dirty="0"/>
                <a:t>从左上表中可以看出</a:t>
              </a:r>
              <a:r>
                <a:rPr lang="en-US" altLang="zh-CN" sz="1400" b="1" dirty="0">
                  <a:solidFill>
                    <a:srgbClr val="FF0000"/>
                  </a:solidFill>
                </a:rPr>
                <a:t>Al</a:t>
              </a:r>
              <a:r>
                <a:rPr lang="zh-CN" altLang="en-US" sz="1400" b="1" dirty="0">
                  <a:solidFill>
                    <a:srgbClr val="FF0000"/>
                  </a:solidFill>
                </a:rPr>
                <a:t>元素的质量分数</a:t>
              </a:r>
              <a:r>
                <a:rPr lang="zh-CN" altLang="en-US" sz="1400" b="1" dirty="0"/>
                <a:t>和</a:t>
              </a:r>
              <a:r>
                <a:rPr lang="zh-CN" altLang="en-US" sz="1400" b="1" dirty="0">
                  <a:solidFill>
                    <a:srgbClr val="FF0000"/>
                  </a:solidFill>
                </a:rPr>
                <a:t>二阶段时效处理温度</a:t>
              </a:r>
              <a:r>
                <a:rPr lang="zh-CN" altLang="en-US" sz="1400" b="1" dirty="0"/>
                <a:t>相对于其他属性的权重偏低，因此在进行冗余属性分析后，这两个属性被筛除。</a:t>
              </a:r>
              <a:endParaRPr lang="en-US" altLang="zh-CN" sz="1400" b="1" dirty="0"/>
            </a:p>
            <a:p>
              <a:r>
                <a:rPr lang="zh-CN" altLang="en-US" b="1" dirty="0"/>
                <a:t>（</a:t>
              </a:r>
              <a:r>
                <a:rPr lang="en-US" altLang="zh-CN" b="1" dirty="0"/>
                <a:t>2</a:t>
              </a:r>
              <a:r>
                <a:rPr lang="zh-CN" altLang="en-US" b="1" dirty="0"/>
                <a:t>）</a:t>
              </a:r>
              <a:r>
                <a:rPr lang="zh-CN" altLang="en-US" sz="1400" b="1" dirty="0"/>
                <a:t>经过多层级特征分析方法过滤和筛选后，</a:t>
              </a:r>
              <a:r>
                <a:rPr lang="en-US" altLang="zh-CN" sz="1400" b="1" dirty="0">
                  <a:solidFill>
                    <a:srgbClr val="FF0000"/>
                  </a:solidFill>
                </a:rPr>
                <a:t>Al</a:t>
              </a:r>
              <a:r>
                <a:rPr lang="zh-CN" altLang="en-US" sz="1400" b="1" dirty="0">
                  <a:solidFill>
                    <a:srgbClr val="FF0000"/>
                  </a:solidFill>
                </a:rPr>
                <a:t>（铝）</a:t>
              </a:r>
              <a:r>
                <a:rPr lang="zh-CN" altLang="en-US" sz="1400" b="1" dirty="0"/>
                <a:t>、</a:t>
              </a:r>
              <a:r>
                <a:rPr lang="en-US" altLang="zh-CN" sz="1400" b="1" dirty="0">
                  <a:solidFill>
                    <a:srgbClr val="FF0000"/>
                  </a:solidFill>
                </a:rPr>
                <a:t>Y</a:t>
              </a:r>
              <a:r>
                <a:rPr lang="zh-CN" altLang="en-US" sz="1400" b="1" dirty="0">
                  <a:solidFill>
                    <a:srgbClr val="FF0000"/>
                  </a:solidFill>
                </a:rPr>
                <a:t>（</a:t>
              </a:r>
              <a:r>
                <a:rPr lang="zh-CN" altLang="en-US" sz="1400" dirty="0">
                  <a:solidFill>
                    <a:srgbClr val="FF0000"/>
                  </a:solidFill>
                </a:rPr>
                <a:t>钇</a:t>
              </a:r>
              <a:r>
                <a:rPr lang="zh-CN" altLang="en-US" sz="1400" b="1" dirty="0">
                  <a:solidFill>
                    <a:srgbClr val="FF0000"/>
                  </a:solidFill>
                </a:rPr>
                <a:t>）元素的质量分数</a:t>
              </a:r>
              <a:r>
                <a:rPr lang="zh-CN" altLang="en-US" sz="1400" b="1" dirty="0"/>
                <a:t>、</a:t>
              </a:r>
              <a:r>
                <a:rPr lang="zh-CN" altLang="en-US" sz="1400" b="1" dirty="0">
                  <a:solidFill>
                    <a:srgbClr val="FF0000"/>
                  </a:solidFill>
                </a:rPr>
                <a:t>二阶段时效处理温度、二阶段时效处理时间</a:t>
              </a:r>
              <a:r>
                <a:rPr lang="zh-CN" altLang="en-US" sz="1400" b="1" dirty="0"/>
                <a:t>四个属性被筛除。</a:t>
              </a:r>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a:solidFill>
                  <a:srgbClr val="FF0000"/>
                </a:solidFill>
              </a:rPr>
              <a:t>属性重要度</a:t>
            </a:r>
          </a:p>
        </p:txBody>
      </p:sp>
      <p:sp>
        <p:nvSpPr>
          <p:cNvPr id="13" name="文本框 12">
            <a:extLst>
              <a:ext uri="{FF2B5EF4-FFF2-40B4-BE49-F238E27FC236}">
                <a16:creationId xmlns:a16="http://schemas.microsoft.com/office/drawing/2014/main" xmlns="" id="{95B85429-1A8F-42BA-88C0-A8A863EE582B}"/>
              </a:ext>
            </a:extLst>
          </p:cNvPr>
          <p:cNvSpPr txBox="1"/>
          <p:nvPr/>
        </p:nvSpPr>
        <p:spPr>
          <a:xfrm>
            <a:off x="4666084" y="2204864"/>
            <a:ext cx="3840332"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200" b="1" dirty="0">
                <a:solidFill>
                  <a:schemeClr val="tx1"/>
                </a:solidFill>
              </a:rPr>
              <a:t>结论分析：</a:t>
            </a:r>
            <a:endParaRPr lang="en-US" altLang="zh-CN" sz="1200" b="1" dirty="0">
              <a:solidFill>
                <a:schemeClr val="tx1"/>
              </a:solidFill>
            </a:endParaRPr>
          </a:p>
          <a:p>
            <a:r>
              <a:rPr lang="zh-CN" altLang="en-US" sz="1200" b="1" dirty="0">
                <a:solidFill>
                  <a:schemeClr val="tx1"/>
                </a:solidFill>
              </a:rPr>
              <a:t>（</a:t>
            </a:r>
            <a:r>
              <a:rPr lang="en-US" altLang="zh-CN" sz="1200" b="1" dirty="0">
                <a:solidFill>
                  <a:schemeClr val="tx1"/>
                </a:solidFill>
              </a:rPr>
              <a:t>1</a:t>
            </a:r>
            <a:r>
              <a:rPr lang="zh-CN" altLang="en-US" sz="1200" b="1" dirty="0">
                <a:solidFill>
                  <a:schemeClr val="tx1"/>
                </a:solidFill>
              </a:rPr>
              <a:t>）</a:t>
            </a:r>
            <a:r>
              <a:rPr lang="en-US" altLang="zh-CN" sz="1200" b="1" dirty="0" err="1">
                <a:solidFill>
                  <a:schemeClr val="tx1"/>
                </a:solidFill>
              </a:rPr>
              <a:t>c_Stress</a:t>
            </a:r>
            <a:r>
              <a:rPr lang="en-US" altLang="zh-CN" sz="1200" b="1" dirty="0">
                <a:solidFill>
                  <a:schemeClr val="tx1"/>
                </a:solidFill>
              </a:rPr>
              <a:t>(</a:t>
            </a:r>
            <a:r>
              <a:rPr lang="zh-CN" altLang="en-US" sz="1200" b="1" dirty="0">
                <a:solidFill>
                  <a:schemeClr val="tx1"/>
                </a:solidFill>
              </a:rPr>
              <a:t>外部应力</a:t>
            </a:r>
            <a:r>
              <a:rPr lang="en-US" altLang="zh-CN" sz="1200" b="1" dirty="0">
                <a:solidFill>
                  <a:schemeClr val="tx1"/>
                </a:solidFill>
              </a:rPr>
              <a:t>)</a:t>
            </a:r>
            <a:r>
              <a:rPr lang="zh-CN" altLang="en-US" sz="1200" b="1" dirty="0">
                <a:solidFill>
                  <a:schemeClr val="tx1"/>
                </a:solidFill>
              </a:rPr>
              <a:t>的特征重要度最高，为</a:t>
            </a:r>
            <a:r>
              <a:rPr lang="en-US" altLang="zh-CN" sz="1200" b="1" dirty="0">
                <a:solidFill>
                  <a:schemeClr val="tx1"/>
                </a:solidFill>
              </a:rPr>
              <a:t>0.52</a:t>
            </a:r>
            <a:r>
              <a:rPr lang="zh-CN" altLang="en-US" sz="1200" b="1" dirty="0">
                <a:solidFill>
                  <a:schemeClr val="tx1"/>
                </a:solidFill>
              </a:rPr>
              <a:t>，其次是</a:t>
            </a:r>
            <a:r>
              <a:rPr lang="en-US" altLang="zh-CN" sz="1200" b="1" dirty="0" err="1">
                <a:solidFill>
                  <a:schemeClr val="tx1"/>
                </a:solidFill>
              </a:rPr>
              <a:t>s_time</a:t>
            </a:r>
            <a:r>
              <a:rPr lang="en-US" altLang="zh-CN" sz="1200" b="1" dirty="0">
                <a:solidFill>
                  <a:schemeClr val="tx1"/>
                </a:solidFill>
              </a:rPr>
              <a:t>(</a:t>
            </a:r>
            <a:r>
              <a:rPr lang="zh-CN" altLang="en-US" sz="1200" b="1" dirty="0">
                <a:solidFill>
                  <a:schemeClr val="tx1"/>
                </a:solidFill>
              </a:rPr>
              <a:t>固溶时间</a:t>
            </a:r>
            <a:r>
              <a:rPr lang="en-US" altLang="zh-CN" sz="1200" b="1" dirty="0">
                <a:solidFill>
                  <a:schemeClr val="tx1"/>
                </a:solidFill>
              </a:rPr>
              <a:t>)</a:t>
            </a:r>
            <a:r>
              <a:rPr lang="zh-CN" altLang="en-US" sz="1200" b="1" dirty="0">
                <a:solidFill>
                  <a:schemeClr val="tx1"/>
                </a:solidFill>
              </a:rPr>
              <a:t>重要度为</a:t>
            </a:r>
            <a:r>
              <a:rPr lang="en-US" altLang="zh-CN" sz="1200" b="1" dirty="0">
                <a:solidFill>
                  <a:schemeClr val="tx1"/>
                </a:solidFill>
              </a:rPr>
              <a:t>0.28</a:t>
            </a:r>
            <a:r>
              <a:rPr lang="zh-CN" altLang="en-US" sz="1200" b="1" dirty="0">
                <a:solidFill>
                  <a:schemeClr val="tx1"/>
                </a:solidFill>
              </a:rPr>
              <a:t>。</a:t>
            </a:r>
            <a:endParaRPr lang="en-US" altLang="zh-CN" sz="1200" b="1" dirty="0">
              <a:solidFill>
                <a:schemeClr val="tx1"/>
              </a:solidFill>
            </a:endParaRPr>
          </a:p>
          <a:p>
            <a:r>
              <a:rPr lang="zh-CN" altLang="en-US" sz="1200" b="1" dirty="0">
                <a:solidFill>
                  <a:schemeClr val="tx1"/>
                </a:solidFill>
              </a:rPr>
              <a:t>（</a:t>
            </a:r>
            <a:r>
              <a:rPr lang="en-US" altLang="zh-CN" sz="1200" b="1" dirty="0">
                <a:solidFill>
                  <a:schemeClr val="tx1"/>
                </a:solidFill>
              </a:rPr>
              <a:t>2</a:t>
            </a:r>
            <a:r>
              <a:rPr lang="zh-CN" altLang="en-US" sz="1200" b="1" dirty="0">
                <a:solidFill>
                  <a:schemeClr val="tx1"/>
                </a:solidFill>
              </a:rPr>
              <a:t>）</a:t>
            </a:r>
            <a:r>
              <a:rPr lang="en-US" altLang="zh-CN" sz="1200" b="1" dirty="0">
                <a:solidFill>
                  <a:schemeClr val="tx1"/>
                </a:solidFill>
              </a:rPr>
              <a:t>Y(</a:t>
            </a:r>
            <a:r>
              <a:rPr lang="zh-CN" altLang="en-US" sz="1200" b="1" dirty="0">
                <a:solidFill>
                  <a:schemeClr val="tx1"/>
                </a:solidFill>
              </a:rPr>
              <a:t>钇元素</a:t>
            </a:r>
            <a:r>
              <a:rPr lang="en-US" altLang="zh-CN" sz="1200" b="1" dirty="0">
                <a:solidFill>
                  <a:schemeClr val="tx1"/>
                </a:solidFill>
              </a:rPr>
              <a:t>)</a:t>
            </a:r>
            <a:r>
              <a:rPr lang="zh-CN" altLang="en-US" sz="1200" b="1" dirty="0">
                <a:solidFill>
                  <a:schemeClr val="tx1"/>
                </a:solidFill>
              </a:rPr>
              <a:t>和</a:t>
            </a:r>
            <a:r>
              <a:rPr lang="en-US" altLang="zh-CN" sz="1200" b="1" dirty="0">
                <a:solidFill>
                  <a:schemeClr val="tx1"/>
                </a:solidFill>
              </a:rPr>
              <a:t>Al(</a:t>
            </a:r>
            <a:r>
              <a:rPr lang="zh-CN" altLang="en-US" sz="1200" b="1" dirty="0">
                <a:solidFill>
                  <a:schemeClr val="tx1"/>
                </a:solidFill>
              </a:rPr>
              <a:t>铝元素</a:t>
            </a:r>
            <a:r>
              <a:rPr lang="en-US" altLang="zh-CN" sz="1200" b="1" dirty="0">
                <a:solidFill>
                  <a:schemeClr val="tx1"/>
                </a:solidFill>
              </a:rPr>
              <a:t>)</a:t>
            </a:r>
            <a:r>
              <a:rPr lang="zh-CN" altLang="en-US" sz="1200" b="1" dirty="0">
                <a:solidFill>
                  <a:schemeClr val="tx1"/>
                </a:solidFill>
              </a:rPr>
              <a:t>的重要度几乎为</a:t>
            </a:r>
            <a:r>
              <a:rPr lang="en-US" altLang="zh-CN" sz="1200" b="1" dirty="0">
                <a:solidFill>
                  <a:schemeClr val="tx1"/>
                </a:solidFill>
              </a:rPr>
              <a:t>0</a:t>
            </a:r>
            <a:r>
              <a:rPr lang="zh-CN" altLang="en-US" sz="1200" b="1" dirty="0">
                <a:solidFill>
                  <a:schemeClr val="tx1"/>
                </a:solidFill>
              </a:rPr>
              <a:t>，是重要度最小的两个属性，因为在</a:t>
            </a:r>
            <a:r>
              <a:rPr lang="en-US" altLang="zh-CN" sz="1200" b="1" dirty="0">
                <a:solidFill>
                  <a:schemeClr val="tx1"/>
                </a:solidFill>
              </a:rPr>
              <a:t>78</a:t>
            </a:r>
            <a:r>
              <a:rPr lang="zh-CN" altLang="en-US" sz="1200" b="1" dirty="0">
                <a:solidFill>
                  <a:schemeClr val="tx1"/>
                </a:solidFill>
              </a:rPr>
              <a:t>条样本中这两种元素没有变化。</a:t>
            </a:r>
            <a:endParaRPr lang="en-US" altLang="zh-CN" sz="1200" b="1" dirty="0">
              <a:solidFill>
                <a:schemeClr val="tx1"/>
              </a:solidFill>
            </a:endParaRPr>
          </a:p>
          <a:p>
            <a:endParaRPr lang="en-US" altLang="zh-CN" sz="1200" b="1" dirty="0"/>
          </a:p>
        </p:txBody>
      </p:sp>
    </p:spTree>
    <p:extLst>
      <p:ext uri="{BB962C8B-B14F-4D97-AF65-F5344CB8AC3E}">
        <p14:creationId xmlns:p14="http://schemas.microsoft.com/office/powerpoint/2010/main" val="11385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a16="http://schemas.microsoft.com/office/drawing/2014/main" xmlns="" val="3673177745"/>
                    </a:ext>
                  </a:extLst>
                </a:gridCol>
                <a:gridCol w="1371773">
                  <a:extLst>
                    <a:ext uri="{9D8B030D-6E8A-4147-A177-3AD203B41FA5}">
                      <a16:colId xmlns:a16="http://schemas.microsoft.com/office/drawing/2014/main" xmlns="" val="830347716"/>
                    </a:ext>
                  </a:extLst>
                </a:gridCol>
                <a:gridCol w="1661957">
                  <a:extLst>
                    <a:ext uri="{9D8B030D-6E8A-4147-A177-3AD203B41FA5}">
                      <a16:colId xmlns:a16="http://schemas.microsoft.com/office/drawing/2014/main" xmlns=""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0.04923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a16="http://schemas.microsoft.com/office/drawing/2014/main" xmlns=""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4910882" y="5346148"/>
            <a:ext cx="405584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b="1" dirty="0"/>
              <a:t>经过特征筛选之后，预测精度确实提高了。证明了方法的有效性。但提升幅度不明显，主要是因为样本少，未来的工作之一是</a:t>
            </a:r>
            <a:r>
              <a:rPr lang="zh-CN" altLang="en-US" b="1" dirty="0">
                <a:solidFill>
                  <a:srgbClr val="FF0000"/>
                </a:solidFill>
              </a:rPr>
              <a:t>计算更多的样本数据的数据。</a:t>
            </a:r>
            <a:endParaRPr lang="zh-CN" altLang="en-US" dirty="0">
              <a:solidFill>
                <a:srgbClr val="FF0000"/>
              </a:solidFill>
            </a:endParaRPr>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a16="http://schemas.microsoft.com/office/drawing/2014/main" xmlns="" id="{6A55D0C2-BF3D-429B-A604-FD625AFFE972}"/>
              </a:ext>
            </a:extLst>
          </p:cNvPr>
          <p:cNvSpPr/>
          <p:nvPr/>
        </p:nvSpPr>
        <p:spPr>
          <a:xfrm>
            <a:off x="2608489" y="1213542"/>
            <a:ext cx="4572000" cy="1200329"/>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Al</a:t>
            </a:r>
            <a:r>
              <a:rPr lang="zh-CN" altLang="en-US" b="1" dirty="0">
                <a:solidFill>
                  <a:srgbClr val="FF0000"/>
                </a:solidFill>
              </a:rPr>
              <a:t>（铝）</a:t>
            </a:r>
            <a:r>
              <a:rPr lang="zh-CN" altLang="en-US" b="1" dirty="0"/>
              <a:t>、</a:t>
            </a:r>
            <a:r>
              <a:rPr lang="en-US" altLang="zh-CN" b="1" dirty="0">
                <a:solidFill>
                  <a:srgbClr val="FF0000"/>
                </a:solidFill>
              </a:rPr>
              <a:t>Y</a:t>
            </a:r>
            <a:r>
              <a:rPr lang="zh-CN" altLang="en-US" b="1" dirty="0">
                <a:solidFill>
                  <a:srgbClr val="FF0000"/>
                </a:solidFill>
              </a:rPr>
              <a:t>（</a:t>
            </a:r>
            <a:r>
              <a:rPr lang="zh-CN" altLang="en-US" dirty="0">
                <a:solidFill>
                  <a:srgbClr val="FF0000"/>
                </a:solidFill>
              </a:rPr>
              <a:t>钇</a:t>
            </a:r>
            <a:r>
              <a:rPr lang="zh-CN" altLang="en-US" b="1" dirty="0">
                <a:solidFill>
                  <a:srgbClr val="FF0000"/>
                </a:solidFill>
              </a:rPr>
              <a:t>）元素的质量分数</a:t>
            </a:r>
            <a:r>
              <a:rPr lang="zh-CN" altLang="en-US" b="1" dirty="0"/>
              <a:t>、</a:t>
            </a:r>
            <a:r>
              <a:rPr lang="zh-CN" altLang="en-US" b="1" dirty="0">
                <a:solidFill>
                  <a:srgbClr val="FF0000"/>
                </a:solidFill>
              </a:rPr>
              <a:t>二阶段时效处理温度、二阶段时效处理时间</a:t>
            </a:r>
            <a:r>
              <a:rPr lang="zh-CN" altLang="en-US" b="1" dirty="0"/>
              <a:t>四个属性被筛除。</a:t>
            </a:r>
          </a:p>
        </p:txBody>
      </p:sp>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a16="http://schemas.microsoft.com/office/drawing/2014/main" xmlns="" val="20000"/>
                    </a:ext>
                  </a:extLst>
                </a:gridCol>
                <a:gridCol w="2304256">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a16="http://schemas.microsoft.com/office/drawing/2014/main" xmlns=""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4464496">
                  <a:extLst>
                    <a:ext uri="{9D8B030D-6E8A-4147-A177-3AD203B41FA5}">
                      <a16:colId xmlns:a16="http://schemas.microsoft.com/office/drawing/2014/main" xmlns="" val="20002"/>
                    </a:ext>
                  </a:extLst>
                </a:gridCol>
              </a:tblGrid>
              <a:tr h="334868">
                <a:tc>
                  <a:txBody>
                    <a:bodyPr/>
                    <a:lstStyle/>
                    <a:p>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a16="http://schemas.microsoft.com/office/drawing/2014/main" xmlns=""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290346">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295990">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295990">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295990">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400" dirty="0">
                <a:solidFill>
                  <a:srgbClr val="FF0000"/>
                </a:solidFill>
              </a:rPr>
              <a:t>平台首页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用户画像构建</a:t>
            </a:r>
          </a:p>
        </p:txBody>
      </p:sp>
      <p:sp>
        <p:nvSpPr>
          <p:cNvPr id="3" name="文本框 2"/>
          <p:cNvSpPr txBox="1"/>
          <p:nvPr/>
        </p:nvSpPr>
        <p:spPr>
          <a:xfrm>
            <a:off x="236936" y="908720"/>
            <a:ext cx="8805664" cy="892552"/>
          </a:xfrm>
          <a:prstGeom prst="rect">
            <a:avLst/>
          </a:prstGeom>
          <a:noFill/>
        </p:spPr>
        <p:txBody>
          <a:bodyPr wrap="square" rtlCol="0">
            <a:spAutoFit/>
          </a:bodyPr>
          <a:lstStyle/>
          <a:p>
            <a:r>
              <a:rPr lang="zh-CN" altLang="en-US" b="1" dirty="0">
                <a:solidFill>
                  <a:srgbClr val="FF0000"/>
                </a:solidFill>
              </a:rPr>
              <a:t>用户模型定义：</a:t>
            </a:r>
            <a:endParaRPr lang="en-US" altLang="zh-CN" b="1" dirty="0">
              <a:solidFill>
                <a:srgbClr val="FF0000"/>
              </a:solidFill>
            </a:endParaRPr>
          </a:p>
          <a:p>
            <a:r>
              <a:rPr lang="en-US" altLang="zh-CN" b="1" dirty="0">
                <a:solidFill>
                  <a:srgbClr val="FF0000"/>
                </a:solidFill>
              </a:rPr>
              <a:t>          </a:t>
            </a:r>
            <a:r>
              <a:rPr lang="en-US" altLang="zh-CN" dirty="0"/>
              <a:t>User_model = U{&lt;</a:t>
            </a:r>
            <a:r>
              <a:rPr lang="zh-CN" altLang="en-US" sz="1600" b="1" dirty="0">
                <a:solidFill>
                  <a:srgbClr val="FF0000"/>
                </a:solidFill>
              </a:rPr>
              <a:t>用户基本信息</a:t>
            </a:r>
            <a:r>
              <a:rPr lang="en-US" altLang="zh-CN" sz="1400" dirty="0"/>
              <a:t>(</a:t>
            </a:r>
            <a:r>
              <a:rPr lang="zh-CN" altLang="en-US" sz="1400" dirty="0"/>
              <a:t>姓名，职位，所在单位，联系方式</a:t>
            </a:r>
            <a:r>
              <a:rPr lang="en-US" altLang="zh-CN" sz="1400" dirty="0"/>
              <a:t>...)&gt;</a:t>
            </a:r>
            <a:r>
              <a:rPr lang="zh-CN" altLang="en-US" dirty="0"/>
              <a:t>，</a:t>
            </a:r>
            <a:r>
              <a:rPr lang="en-US" altLang="zh-CN" dirty="0"/>
              <a:t>&lt;</a:t>
            </a:r>
            <a:r>
              <a:rPr lang="zh-CN" altLang="en-US" sz="1600" b="1" dirty="0">
                <a:solidFill>
                  <a:srgbClr val="FF0000"/>
                </a:solidFill>
              </a:rPr>
              <a:t>用户行为偏好</a:t>
            </a:r>
            <a:r>
              <a:rPr lang="en-US" altLang="zh-CN" sz="1600" dirty="0"/>
              <a:t>(</a:t>
            </a:r>
            <a:r>
              <a:rPr lang="zh-CN" altLang="en-US" sz="1400" dirty="0"/>
              <a:t>时间偏好，作者偏好，文献偏好，机构偏好</a:t>
            </a:r>
            <a:r>
              <a:rPr lang="en-US" altLang="zh-CN" sz="1600" dirty="0"/>
              <a:t>)&gt;</a:t>
            </a:r>
            <a:r>
              <a:rPr lang="zh-CN" altLang="en-US" sz="1600" dirty="0"/>
              <a:t>，</a:t>
            </a:r>
            <a:r>
              <a:rPr lang="en-US" altLang="zh-CN" sz="1600" dirty="0"/>
              <a:t>&lt;</a:t>
            </a:r>
            <a:r>
              <a:rPr lang="zh-CN" altLang="en-US" sz="1600" b="1" dirty="0">
                <a:solidFill>
                  <a:srgbClr val="FF0000"/>
                </a:solidFill>
              </a:rPr>
              <a:t>用户等级</a:t>
            </a:r>
            <a:r>
              <a:rPr lang="en-US" altLang="zh-CN" sz="1400" dirty="0"/>
              <a:t>(</a:t>
            </a:r>
            <a:r>
              <a:rPr lang="zh-CN" altLang="en-US" sz="1400" dirty="0"/>
              <a:t>计算机等级、材料等级</a:t>
            </a:r>
            <a:r>
              <a:rPr lang="en-US" altLang="zh-CN" sz="1400" dirty="0"/>
              <a:t>)</a:t>
            </a:r>
            <a:r>
              <a:rPr lang="en-US" altLang="zh-CN" sz="1600" dirty="0"/>
              <a:t>&gt;</a:t>
            </a:r>
            <a:r>
              <a:rPr lang="zh-CN" altLang="en-US" sz="1600" dirty="0"/>
              <a:t>，</a:t>
            </a:r>
            <a:r>
              <a:rPr lang="en-US" altLang="zh-CN" sz="1600" dirty="0"/>
              <a:t>...}</a:t>
            </a:r>
            <a:endParaRPr lang="zh-CN" altLang="en-US" sz="1600"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a:t>用户模型信息</a:t>
            </a:r>
          </a:p>
        </p:txBody>
      </p:sp>
    </p:spTree>
    <p:extLst>
      <p:ext uri="{BB962C8B-B14F-4D97-AF65-F5344CB8AC3E}">
        <p14:creationId xmlns:p14="http://schemas.microsoft.com/office/powerpoint/2010/main" val="163860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个性化搜索功能展示</a:t>
            </a:r>
          </a:p>
        </p:txBody>
      </p:sp>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a:solidFill>
                  <a:srgbClr val="FF0000"/>
                </a:solidFill>
              </a:rPr>
              <a:t>不同用户</a:t>
            </a: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a:solidFill>
                  <a:srgbClr val="FF0000"/>
                </a:solidFill>
              </a:rPr>
              <a:t>搜索关键字</a:t>
            </a: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3"/>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a:solidFill>
                  <a:srgbClr val="FF0000"/>
                </a:solidFill>
              </a:rPr>
              <a:t>结果列表</a:t>
            </a: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a:solidFill>
                  <a:srgbClr val="FF0000"/>
                </a:solidFill>
              </a:rPr>
              <a:t>搜索关键字都为</a:t>
            </a:r>
            <a:r>
              <a:rPr lang="en-US" altLang="zh-CN" b="1" dirty="0">
                <a:solidFill>
                  <a:srgbClr val="FF0000"/>
                </a:solidFill>
              </a:rPr>
              <a:t>alloying</a:t>
            </a:r>
            <a:endParaRPr lang="zh-CN" altLang="en-US" b="1" dirty="0">
              <a:solidFill>
                <a:srgbClr val="FF0000"/>
              </a:solidFill>
            </a:endParaRPr>
          </a:p>
        </p:txBody>
      </p:sp>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4"/>
          <a:stretch>
            <a:fillRect/>
          </a:stretch>
        </p:blipFill>
        <p:spPr>
          <a:xfrm>
            <a:off x="4654964" y="980640"/>
            <a:ext cx="4273997" cy="2198203"/>
          </a:xfrm>
          <a:prstGeom prst="rect">
            <a:avLst/>
          </a:prstGeom>
        </p:spPr>
      </p:pic>
      <p:pic>
        <p:nvPicPr>
          <p:cNvPr id="5" name="图片 4"/>
          <p:cNvPicPr>
            <a:picLocks noChangeAspect="1"/>
          </p:cNvPicPr>
          <p:nvPr/>
        </p:nvPicPr>
        <p:blipFill>
          <a:blip r:embed="rId5"/>
          <a:stretch>
            <a:fillRect/>
          </a:stretch>
        </p:blipFill>
        <p:spPr>
          <a:xfrm>
            <a:off x="251520" y="948064"/>
            <a:ext cx="4263676" cy="2192895"/>
          </a:xfrm>
          <a:prstGeom prst="rect">
            <a:avLst/>
          </a:prstGeom>
        </p:spPr>
      </p:pic>
      <p:grpSp>
        <p:nvGrpSpPr>
          <p:cNvPr id="7" name="组合 6"/>
          <p:cNvGrpSpPr/>
          <p:nvPr/>
        </p:nvGrpSpPr>
        <p:grpSpPr>
          <a:xfrm>
            <a:off x="494983" y="5506058"/>
            <a:ext cx="5393408" cy="1064693"/>
            <a:chOff x="-5941169" y="4599879"/>
            <a:chExt cx="5393408" cy="1064693"/>
          </a:xfrm>
        </p:grpSpPr>
        <p:pic>
          <p:nvPicPr>
            <p:cNvPr id="19" name="图片 18"/>
            <p:cNvPicPr>
              <a:picLocks noChangeAspect="1"/>
            </p:cNvPicPr>
            <p:nvPr/>
          </p:nvPicPr>
          <p:blipFill>
            <a:blip r:embed="rId6"/>
            <a:stretch>
              <a:fillRect/>
            </a:stretch>
          </p:blipFill>
          <p:spPr>
            <a:xfrm>
              <a:off x="-5941168" y="4599879"/>
              <a:ext cx="5393407" cy="1064693"/>
            </a:xfrm>
            <a:prstGeom prst="rect">
              <a:avLst/>
            </a:prstGeom>
          </p:spPr>
        </p:pic>
        <p:sp>
          <p:nvSpPr>
            <p:cNvPr id="3" name="文本框 2"/>
            <p:cNvSpPr txBox="1"/>
            <p:nvPr/>
          </p:nvSpPr>
          <p:spPr>
            <a:xfrm>
              <a:off x="-5941169" y="4618024"/>
              <a:ext cx="5315962" cy="605581"/>
            </a:xfrm>
            <a:prstGeom prst="rect">
              <a:avLst/>
            </a:prstGeom>
            <a:noFill/>
            <a:ln w="19050">
              <a:solidFill>
                <a:srgbClr val="FF0000"/>
              </a:solidFill>
            </a:ln>
          </p:spPr>
          <p:txBody>
            <a:bodyPr wrap="square" rtlCol="0">
              <a:spAutoFit/>
            </a:bodyPr>
            <a:lstStyle/>
            <a:p>
              <a:endParaRPr lang="zh-CN" altLang="en-US" dirty="0"/>
            </a:p>
          </p:txBody>
        </p:sp>
      </p:grpSp>
      <p:grpSp>
        <p:nvGrpSpPr>
          <p:cNvPr id="11" name="组合 10"/>
          <p:cNvGrpSpPr/>
          <p:nvPr/>
        </p:nvGrpSpPr>
        <p:grpSpPr>
          <a:xfrm>
            <a:off x="2898937" y="5506058"/>
            <a:ext cx="5915026" cy="1123949"/>
            <a:chOff x="-5846956" y="2130399"/>
            <a:chExt cx="5915026" cy="1123949"/>
          </a:xfrm>
        </p:grpSpPr>
        <p:pic>
          <p:nvPicPr>
            <p:cNvPr id="20" name="图片 19"/>
            <p:cNvPicPr>
              <a:picLocks noChangeAspect="1"/>
            </p:cNvPicPr>
            <p:nvPr/>
          </p:nvPicPr>
          <p:blipFill>
            <a:blip r:embed="rId7"/>
            <a:stretch>
              <a:fillRect/>
            </a:stretch>
          </p:blipFill>
          <p:spPr>
            <a:xfrm>
              <a:off x="-5846955" y="2130399"/>
              <a:ext cx="5915025" cy="1123949"/>
            </a:xfrm>
            <a:prstGeom prst="rect">
              <a:avLst/>
            </a:prstGeom>
          </p:spPr>
        </p:pic>
        <p:sp>
          <p:nvSpPr>
            <p:cNvPr id="6" name="文本框 5"/>
            <p:cNvSpPr txBox="1"/>
            <p:nvPr/>
          </p:nvSpPr>
          <p:spPr>
            <a:xfrm>
              <a:off x="-5846956" y="2130399"/>
              <a:ext cx="5705511" cy="62372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CN" altLang="en-US" dirty="0"/>
            </a:p>
          </p:txBody>
        </p:sp>
      </p:grpSp>
      <p:sp>
        <p:nvSpPr>
          <p:cNvPr id="14" name="文本框 13"/>
          <p:cNvSpPr txBox="1"/>
          <p:nvPr/>
        </p:nvSpPr>
        <p:spPr>
          <a:xfrm>
            <a:off x="2125660" y="5628669"/>
            <a:ext cx="3384897" cy="369332"/>
          </a:xfrm>
          <a:prstGeom prst="rect">
            <a:avLst/>
          </a:prstGeom>
          <a:solidFill>
            <a:schemeClr val="tx2">
              <a:lumMod val="40000"/>
              <a:lumOff val="60000"/>
            </a:schemeClr>
          </a:solidFill>
        </p:spPr>
        <p:txBody>
          <a:bodyPr wrap="square" rtlCol="0">
            <a:spAutoFit/>
          </a:bodyPr>
          <a:lstStyle/>
          <a:p>
            <a:r>
              <a:rPr lang="zh-CN" altLang="en-US" dirty="0"/>
              <a:t>推荐的文献列表优先顺序不同</a:t>
            </a:r>
          </a:p>
        </p:txBody>
      </p:sp>
    </p:spTree>
    <p:extLst>
      <p:ext uri="{BB962C8B-B14F-4D97-AF65-F5344CB8AC3E}">
        <p14:creationId xmlns:p14="http://schemas.microsoft.com/office/powerpoint/2010/main" val="29370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544349" y="4499829"/>
            <a:ext cx="6192688" cy="1477328"/>
          </a:xfrm>
          <a:prstGeom prst="rect">
            <a:avLst/>
          </a:prstGeom>
          <a:noFill/>
        </p:spPr>
        <p:txBody>
          <a:bodyPr wrap="square" rtlCol="0">
            <a:spAutoFit/>
          </a:bodyPr>
          <a:lstStyle/>
          <a:p>
            <a:r>
              <a:rPr lang="zh-CN" altLang="en-US" dirty="0"/>
              <a:t>（</a:t>
            </a:r>
            <a:r>
              <a:rPr lang="en-US" altLang="zh-CN" dirty="0"/>
              <a:t>1</a:t>
            </a:r>
            <a:r>
              <a:rPr lang="zh-CN" altLang="en-US" dirty="0"/>
              <a:t>）能够上传</a:t>
            </a:r>
            <a:r>
              <a:rPr lang="zh-CN" altLang="en-US" dirty="0">
                <a:solidFill>
                  <a:srgbClr val="FF0000"/>
                </a:solidFill>
              </a:rPr>
              <a:t>多类型数据</a:t>
            </a:r>
            <a:r>
              <a:rPr lang="zh-CN" altLang="en-US" dirty="0"/>
              <a:t>，包括文献、表格数据、计算方法等</a:t>
            </a:r>
            <a:endParaRPr lang="en-US" altLang="zh-CN" dirty="0"/>
          </a:p>
          <a:p>
            <a:r>
              <a:rPr lang="zh-CN" altLang="en-US" dirty="0"/>
              <a:t>（</a:t>
            </a:r>
            <a:r>
              <a:rPr lang="en-US" altLang="zh-CN" dirty="0"/>
              <a:t>2</a:t>
            </a:r>
            <a:r>
              <a:rPr lang="zh-CN" altLang="en-US" dirty="0"/>
              <a:t>）上传的数据与数据之间存在</a:t>
            </a:r>
            <a:r>
              <a:rPr lang="zh-CN" altLang="en-US" dirty="0">
                <a:solidFill>
                  <a:srgbClr val="FF0000"/>
                </a:solidFill>
              </a:rPr>
              <a:t>关联关系</a:t>
            </a:r>
            <a:r>
              <a:rPr lang="zh-CN" altLang="en-US" dirty="0"/>
              <a:t>，数据能够</a:t>
            </a:r>
            <a:r>
              <a:rPr lang="zh-CN" altLang="en-US" dirty="0">
                <a:solidFill>
                  <a:srgbClr val="FF0000"/>
                </a:solidFill>
              </a:rPr>
              <a:t>溯源</a:t>
            </a:r>
            <a:r>
              <a:rPr lang="zh-CN" altLang="en-US" dirty="0"/>
              <a:t>。</a:t>
            </a:r>
            <a:endParaRPr lang="en-US" altLang="zh-CN" dirty="0"/>
          </a:p>
          <a:p>
            <a:r>
              <a:rPr lang="zh-CN" altLang="en-US" dirty="0"/>
              <a:t>（</a:t>
            </a:r>
            <a:r>
              <a:rPr lang="en-US" altLang="zh-CN" dirty="0"/>
              <a:t>3</a:t>
            </a:r>
            <a:r>
              <a:rPr lang="zh-CN" altLang="en-US" dirty="0"/>
              <a:t>）数据上传后能够对</a:t>
            </a:r>
            <a:r>
              <a:rPr lang="zh-CN" altLang="en-US" dirty="0">
                <a:solidFill>
                  <a:srgbClr val="FF0000"/>
                </a:solidFill>
              </a:rPr>
              <a:t>数据进行质量检查</a:t>
            </a:r>
            <a:r>
              <a:rPr lang="zh-CN" altLang="en-US" dirty="0"/>
              <a:t>并可以提醒用户进行修正。</a:t>
            </a:r>
          </a:p>
        </p:txBody>
      </p:sp>
      <p:sp>
        <p:nvSpPr>
          <p:cNvPr id="6" name="圆角矩形 5"/>
          <p:cNvSpPr/>
          <p:nvPr/>
        </p:nvSpPr>
        <p:spPr>
          <a:xfrm>
            <a:off x="1475656"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43</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43</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en-US" altLang="zh-CN" sz="2000" dirty="0">
                <a:solidFill>
                  <a:srgbClr val="FF0000"/>
                </a:solidFill>
              </a:rPr>
              <a:t/>
            </a:r>
            <a:br>
              <a:rPr lang="en-US" altLang="zh-CN" sz="2000" dirty="0">
                <a:solidFill>
                  <a:srgbClr val="FF0000"/>
                </a:solidFill>
              </a:rPr>
            </a:b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44</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en-US" altLang="zh-CN" sz="2000" dirty="0">
                <a:solidFill>
                  <a:srgbClr val="FF0000"/>
                </a:solidFill>
              </a:rPr>
              <a:t/>
            </a:r>
            <a:br>
              <a:rPr lang="en-US" altLang="zh-CN" sz="2000" dirty="0">
                <a:solidFill>
                  <a:srgbClr val="FF0000"/>
                </a:solidFill>
              </a:rPr>
            </a:b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064592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745435"/>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37611" y="737333"/>
            <a:ext cx="4440841" cy="2911976"/>
          </a:xfrm>
          <a:prstGeom prst="rect">
            <a:avLst/>
          </a:prstGeom>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
        <p:nvSpPr>
          <p:cNvPr id="24" name="椭圆 23"/>
          <p:cNvSpPr/>
          <p:nvPr/>
        </p:nvSpPr>
        <p:spPr>
          <a:xfrm>
            <a:off x="5413733" y="261673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1"/>
          <a:stretch>
            <a:fillRect/>
          </a:stretch>
        </p:blipFill>
        <p:spPr>
          <a:xfrm>
            <a:off x="7165996" y="2193321"/>
            <a:ext cx="635922" cy="635922"/>
          </a:xfrm>
          <a:prstGeom prst="rect">
            <a:avLst/>
          </a:prstGeom>
        </p:spPr>
      </p:pic>
      <p:sp>
        <p:nvSpPr>
          <p:cNvPr id="28" name="椭圆 27"/>
          <p:cNvSpPr/>
          <p:nvPr/>
        </p:nvSpPr>
        <p:spPr>
          <a:xfrm>
            <a:off x="7549147" y="1564317"/>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37827" y="976499"/>
            <a:ext cx="604710"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87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zh-CN" altLang="en-US" sz="2200" dirty="0"/>
              <a:t>数据清洗、数据质量检查与分析</a:t>
            </a:r>
          </a:p>
        </p:txBody>
      </p:sp>
      <p:grpSp>
        <p:nvGrpSpPr>
          <p:cNvPr id="65" name="组合 64"/>
          <p:cNvGrpSpPr/>
          <p:nvPr/>
        </p:nvGrpSpPr>
        <p:grpSpPr>
          <a:xfrm>
            <a:off x="1043608" y="1844824"/>
            <a:ext cx="6984776" cy="4941167"/>
            <a:chOff x="251520" y="1135531"/>
            <a:chExt cx="7972522" cy="5804259"/>
          </a:xfrm>
        </p:grpSpPr>
        <p:grpSp>
          <p:nvGrpSpPr>
            <p:cNvPr id="52" name="组合 51"/>
            <p:cNvGrpSpPr/>
            <p:nvPr/>
          </p:nvGrpSpPr>
          <p:grpSpPr>
            <a:xfrm>
              <a:off x="301953" y="1230656"/>
              <a:ext cx="7813864" cy="3635195"/>
              <a:chOff x="125890" y="2179768"/>
              <a:chExt cx="8051081" cy="4507873"/>
            </a:xfrm>
          </p:grpSpPr>
          <p:sp>
            <p:nvSpPr>
              <p:cNvPr id="3" name="矩形 2"/>
              <p:cNvSpPr/>
              <p:nvPr/>
            </p:nvSpPr>
            <p:spPr>
              <a:xfrm>
                <a:off x="183923" y="2179768"/>
                <a:ext cx="1440160" cy="4507873"/>
              </a:xfrm>
              <a:prstGeom prst="rect">
                <a:avLst/>
              </a:prstGeom>
              <a:solidFill>
                <a:schemeClr val="accent6">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文本框 3"/>
              <p:cNvSpPr txBox="1"/>
              <p:nvPr/>
            </p:nvSpPr>
            <p:spPr>
              <a:xfrm>
                <a:off x="353715" y="2214332"/>
                <a:ext cx="1080122" cy="537995"/>
              </a:xfrm>
              <a:prstGeom prst="rect">
                <a:avLst/>
              </a:prstGeom>
              <a:noFill/>
            </p:spPr>
            <p:txBody>
              <a:bodyPr wrap="square" rtlCol="0">
                <a:spAutoFit/>
              </a:bodyPr>
              <a:lstStyle/>
              <a:p>
                <a:r>
                  <a:rPr lang="zh-CN" altLang="en-US" b="1" dirty="0">
                    <a:solidFill>
                      <a:srgbClr val="FF0000"/>
                    </a:solidFill>
                  </a:rPr>
                  <a:t>数据源</a:t>
                </a:r>
              </a:p>
            </p:txBody>
          </p:sp>
          <p:sp>
            <p:nvSpPr>
              <p:cNvPr id="5" name="流程图: 磁盘 4"/>
              <p:cNvSpPr/>
              <p:nvPr/>
            </p:nvSpPr>
            <p:spPr>
              <a:xfrm>
                <a:off x="399947" y="2720174"/>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 name="流程图: 磁盘 6"/>
              <p:cNvSpPr/>
              <p:nvPr/>
            </p:nvSpPr>
            <p:spPr>
              <a:xfrm>
                <a:off x="687978" y="2982089"/>
                <a:ext cx="576063" cy="523830"/>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流程图: 磁盘 7"/>
              <p:cNvSpPr/>
              <p:nvPr/>
            </p:nvSpPr>
            <p:spPr>
              <a:xfrm>
                <a:off x="399946" y="4137247"/>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流程图: 磁盘 8"/>
              <p:cNvSpPr/>
              <p:nvPr/>
            </p:nvSpPr>
            <p:spPr>
              <a:xfrm>
                <a:off x="687977" y="4399162"/>
                <a:ext cx="576063" cy="523830"/>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流程图: 磁盘 9"/>
              <p:cNvSpPr/>
              <p:nvPr/>
            </p:nvSpPr>
            <p:spPr>
              <a:xfrm>
                <a:off x="399945" y="5294521"/>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1" name="流程图: 磁盘 10"/>
              <p:cNvSpPr/>
              <p:nvPr/>
            </p:nvSpPr>
            <p:spPr>
              <a:xfrm>
                <a:off x="743545" y="5596848"/>
                <a:ext cx="576063" cy="523830"/>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125890" y="3626612"/>
                <a:ext cx="1559810" cy="448330"/>
              </a:xfrm>
              <a:prstGeom prst="rect">
                <a:avLst/>
              </a:prstGeom>
              <a:noFill/>
            </p:spPr>
            <p:txBody>
              <a:bodyPr wrap="square" rtlCol="0">
                <a:spAutoFit/>
              </a:bodyPr>
              <a:lstStyle/>
              <a:p>
                <a:pPr algn="ctr"/>
                <a:r>
                  <a:rPr lang="zh-CN" altLang="en-US" sz="1400" b="1" dirty="0"/>
                  <a:t>高温合金数据</a:t>
                </a:r>
              </a:p>
            </p:txBody>
          </p:sp>
          <p:sp>
            <p:nvSpPr>
              <p:cNvPr id="13" name="文本框 12"/>
              <p:cNvSpPr txBox="1"/>
              <p:nvPr/>
            </p:nvSpPr>
            <p:spPr>
              <a:xfrm>
                <a:off x="245704" y="4914354"/>
                <a:ext cx="1296144" cy="307776"/>
              </a:xfrm>
              <a:prstGeom prst="rect">
                <a:avLst/>
              </a:prstGeom>
              <a:noFill/>
            </p:spPr>
            <p:txBody>
              <a:bodyPr wrap="square" rtlCol="0">
                <a:spAutoFit/>
              </a:bodyPr>
              <a:lstStyle/>
              <a:p>
                <a:pPr algn="ctr"/>
                <a:r>
                  <a:rPr lang="zh-CN" altLang="en-US" sz="1400" b="1" dirty="0"/>
                  <a:t>蠕变数据</a:t>
                </a:r>
              </a:p>
            </p:txBody>
          </p:sp>
          <p:sp>
            <p:nvSpPr>
              <p:cNvPr id="14" name="文本框 13"/>
              <p:cNvSpPr txBox="1"/>
              <p:nvPr/>
            </p:nvSpPr>
            <p:spPr>
              <a:xfrm>
                <a:off x="239175" y="6230178"/>
                <a:ext cx="1296144" cy="448330"/>
              </a:xfrm>
              <a:prstGeom prst="rect">
                <a:avLst/>
              </a:prstGeom>
              <a:noFill/>
            </p:spPr>
            <p:txBody>
              <a:bodyPr wrap="square" rtlCol="0">
                <a:spAutoFit/>
              </a:bodyPr>
              <a:lstStyle/>
              <a:p>
                <a:pPr algn="ctr"/>
                <a:r>
                  <a:rPr lang="zh-CN" altLang="en-US" sz="1400" b="1" dirty="0"/>
                  <a:t>扩散数</a:t>
                </a:r>
                <a:r>
                  <a:rPr lang="zh-CN" altLang="en-US" sz="1400" b="1" dirty="0" smtClean="0"/>
                  <a:t>据</a:t>
                </a:r>
                <a:endParaRPr lang="en-US" altLang="zh-CN" sz="1400" b="1" dirty="0"/>
              </a:p>
            </p:txBody>
          </p:sp>
          <p:sp>
            <p:nvSpPr>
              <p:cNvPr id="12" name="矩形 11"/>
              <p:cNvSpPr/>
              <p:nvPr/>
            </p:nvSpPr>
            <p:spPr>
              <a:xfrm>
                <a:off x="2101891" y="2184620"/>
                <a:ext cx="2570050" cy="4480228"/>
              </a:xfrm>
              <a:prstGeom prst="rect">
                <a:avLst/>
              </a:prstGeom>
              <a:solidFill>
                <a:schemeClr val="accent5">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2760353" y="2179768"/>
                <a:ext cx="1417921" cy="457995"/>
              </a:xfrm>
              <a:prstGeom prst="rect">
                <a:avLst/>
              </a:prstGeom>
              <a:noFill/>
            </p:spPr>
            <p:txBody>
              <a:bodyPr wrap="square" rtlCol="0">
                <a:spAutoFit/>
              </a:bodyPr>
              <a:lstStyle/>
              <a:p>
                <a:r>
                  <a:rPr lang="zh-CN" altLang="en-US" b="1" dirty="0">
                    <a:solidFill>
                      <a:srgbClr val="FF0000"/>
                    </a:solidFill>
                  </a:rPr>
                  <a:t>数据清洗</a:t>
                </a:r>
              </a:p>
            </p:txBody>
          </p:sp>
          <p:sp>
            <p:nvSpPr>
              <p:cNvPr id="15" name="矩形 14"/>
              <p:cNvSpPr/>
              <p:nvPr/>
            </p:nvSpPr>
            <p:spPr>
              <a:xfrm>
                <a:off x="2537949" y="2982089"/>
                <a:ext cx="1656184" cy="68498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空值数据的</a:t>
                </a:r>
                <a:endParaRPr lang="en-US" altLang="zh-CN" sz="1400" dirty="0"/>
              </a:p>
              <a:p>
                <a:pPr algn="ctr"/>
                <a:r>
                  <a:rPr lang="zh-CN" altLang="en-US" sz="1400" dirty="0"/>
                  <a:t>清洗</a:t>
                </a:r>
              </a:p>
            </p:txBody>
          </p:sp>
          <p:sp>
            <p:nvSpPr>
              <p:cNvPr id="18" name="矩形 17"/>
              <p:cNvSpPr/>
              <p:nvPr/>
            </p:nvSpPr>
            <p:spPr>
              <a:xfrm>
                <a:off x="2537945" y="3913632"/>
                <a:ext cx="1656184" cy="6603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不一致数据的</a:t>
                </a:r>
                <a:endParaRPr lang="en-US" altLang="zh-CN" sz="1400" dirty="0"/>
              </a:p>
              <a:p>
                <a:pPr algn="ctr"/>
                <a:r>
                  <a:rPr lang="zh-CN" altLang="en-US" sz="1400" dirty="0"/>
                  <a:t>清洗</a:t>
                </a:r>
              </a:p>
            </p:txBody>
          </p:sp>
          <p:sp>
            <p:nvSpPr>
              <p:cNvPr id="19" name="矩形 18"/>
              <p:cNvSpPr/>
              <p:nvPr/>
            </p:nvSpPr>
            <p:spPr>
              <a:xfrm>
                <a:off x="2537945" y="4787267"/>
                <a:ext cx="1656184" cy="7221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噪声数据清洗</a:t>
                </a:r>
              </a:p>
            </p:txBody>
          </p:sp>
          <p:sp>
            <p:nvSpPr>
              <p:cNvPr id="22" name="右箭头 21"/>
              <p:cNvSpPr/>
              <p:nvPr/>
            </p:nvSpPr>
            <p:spPr>
              <a:xfrm>
                <a:off x="1480067" y="2982089"/>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1466213" y="4536835"/>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466213" y="5755757"/>
                <a:ext cx="814326" cy="38615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272157" y="2786771"/>
                <a:ext cx="2116995" cy="370645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084468" y="2183197"/>
                <a:ext cx="3092503" cy="446525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5895715" y="2204156"/>
                <a:ext cx="1579278" cy="369331"/>
              </a:xfrm>
              <a:prstGeom prst="rect">
                <a:avLst/>
              </a:prstGeom>
            </p:spPr>
            <p:txBody>
              <a:bodyPr wrap="none">
                <a:spAutoFit/>
              </a:bodyPr>
              <a:lstStyle/>
              <a:p>
                <a:r>
                  <a:rPr lang="zh-CN" altLang="en-US" b="1" dirty="0">
                    <a:solidFill>
                      <a:srgbClr val="FF0000"/>
                    </a:solidFill>
                  </a:rPr>
                  <a:t>数据质量审核</a:t>
                </a:r>
              </a:p>
            </p:txBody>
          </p:sp>
          <p:pic>
            <p:nvPicPr>
              <p:cNvPr id="42" name="图片 41"/>
              <p:cNvPicPr>
                <a:picLocks noChangeAspect="1"/>
              </p:cNvPicPr>
              <p:nvPr/>
            </p:nvPicPr>
            <p:blipFill>
              <a:blip r:embed="rId3"/>
              <a:stretch>
                <a:fillRect/>
              </a:stretch>
            </p:blipFill>
            <p:spPr>
              <a:xfrm>
                <a:off x="5604149" y="4572487"/>
                <a:ext cx="2221236" cy="1799931"/>
              </a:xfrm>
              <a:prstGeom prst="rect">
                <a:avLst/>
              </a:prstGeom>
            </p:spPr>
          </p:pic>
          <p:pic>
            <p:nvPicPr>
              <p:cNvPr id="47" name="图片 46"/>
              <p:cNvPicPr>
                <a:picLocks noChangeAspect="1"/>
              </p:cNvPicPr>
              <p:nvPr/>
            </p:nvPicPr>
            <p:blipFill>
              <a:blip r:embed="rId4"/>
              <a:stretch>
                <a:fillRect/>
              </a:stretch>
            </p:blipFill>
            <p:spPr>
              <a:xfrm>
                <a:off x="5604150" y="2786771"/>
                <a:ext cx="2221236" cy="1451821"/>
              </a:xfrm>
              <a:prstGeom prst="rect">
                <a:avLst/>
              </a:prstGeom>
            </p:spPr>
          </p:pic>
          <p:sp>
            <p:nvSpPr>
              <p:cNvPr id="50" name="右箭头 49"/>
              <p:cNvSpPr/>
              <p:nvPr/>
            </p:nvSpPr>
            <p:spPr>
              <a:xfrm>
                <a:off x="4375297" y="4531594"/>
                <a:ext cx="814326" cy="38615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大括号 47"/>
              <p:cNvSpPr/>
              <p:nvPr/>
            </p:nvSpPr>
            <p:spPr>
              <a:xfrm>
                <a:off x="5152475" y="3429000"/>
                <a:ext cx="427637" cy="2501123"/>
              </a:xfrm>
              <a:prstGeom prst="leftBrace">
                <a:avLst/>
              </a:prstGeom>
              <a:ln>
                <a:solidFill>
                  <a:schemeClr val="accent4">
                    <a:lumMod val="75000"/>
                  </a:schemeClr>
                </a:solidFill>
                <a:headEnd w="med" len="med"/>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49" name="文本框 48"/>
              <p:cNvSpPr txBox="1"/>
              <p:nvPr/>
            </p:nvSpPr>
            <p:spPr>
              <a:xfrm>
                <a:off x="5856491" y="4174147"/>
                <a:ext cx="1967218" cy="493161"/>
              </a:xfrm>
              <a:prstGeom prst="rect">
                <a:avLst/>
              </a:prstGeom>
              <a:noFill/>
            </p:spPr>
            <p:txBody>
              <a:bodyPr wrap="square" rtlCol="0">
                <a:spAutoFit/>
              </a:bodyPr>
              <a:lstStyle/>
              <a:p>
                <a:pPr algn="ctr"/>
                <a:r>
                  <a:rPr lang="zh-CN" altLang="en-US" sz="1600" b="1" dirty="0" smtClean="0">
                    <a:solidFill>
                      <a:srgbClr val="FF0000"/>
                    </a:solidFill>
                  </a:rPr>
                  <a:t>数学统</a:t>
                </a:r>
                <a:r>
                  <a:rPr lang="zh-CN" altLang="en-US" sz="1600" b="1" dirty="0">
                    <a:solidFill>
                      <a:srgbClr val="FF0000"/>
                    </a:solidFill>
                  </a:rPr>
                  <a:t>计分析表</a:t>
                </a:r>
              </a:p>
            </p:txBody>
          </p:sp>
          <p:sp>
            <p:nvSpPr>
              <p:cNvPr id="53" name="文本框 52"/>
              <p:cNvSpPr txBox="1"/>
              <p:nvPr/>
            </p:nvSpPr>
            <p:spPr>
              <a:xfrm>
                <a:off x="5788918" y="6182557"/>
                <a:ext cx="2062592" cy="493161"/>
              </a:xfrm>
              <a:prstGeom prst="rect">
                <a:avLst/>
              </a:prstGeom>
              <a:noFill/>
            </p:spPr>
            <p:txBody>
              <a:bodyPr wrap="square" rtlCol="0">
                <a:spAutoFit/>
              </a:bodyPr>
              <a:lstStyle/>
              <a:p>
                <a:pPr algn="r"/>
                <a:r>
                  <a:rPr lang="zh-CN" altLang="en-US" sz="1600" b="1" dirty="0">
                    <a:solidFill>
                      <a:srgbClr val="FF0000"/>
                    </a:solidFill>
                  </a:rPr>
                  <a:t>数据可视化分析</a:t>
                </a:r>
              </a:p>
            </p:txBody>
          </p:sp>
        </p:grpSp>
        <p:sp>
          <p:nvSpPr>
            <p:cNvPr id="54" name="矩形 53"/>
            <p:cNvSpPr/>
            <p:nvPr/>
          </p:nvSpPr>
          <p:spPr>
            <a:xfrm>
              <a:off x="358275" y="5319427"/>
              <a:ext cx="7865767" cy="14732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17067" y="5310729"/>
              <a:ext cx="491821" cy="1629061"/>
            </a:xfrm>
            <a:prstGeom prst="rect">
              <a:avLst/>
            </a:prstGeom>
            <a:noFill/>
          </p:spPr>
          <p:txBody>
            <a:bodyPr vert="eaVert" wrap="square" rtlCol="0">
              <a:spAutoFit/>
            </a:bodyPr>
            <a:lstStyle/>
            <a:p>
              <a:r>
                <a:rPr lang="zh-CN" altLang="en-US" sz="1600" b="1" dirty="0">
                  <a:solidFill>
                    <a:srgbClr val="FF0000"/>
                  </a:solidFill>
                </a:rPr>
                <a:t>数据存储管理</a:t>
              </a:r>
            </a:p>
          </p:txBody>
        </p:sp>
        <p:sp>
          <p:nvSpPr>
            <p:cNvPr id="56" name="矩形 55"/>
            <p:cNvSpPr/>
            <p:nvPr/>
          </p:nvSpPr>
          <p:spPr>
            <a:xfrm>
              <a:off x="4515290" y="5477239"/>
              <a:ext cx="2793014" cy="1223975"/>
            </a:xfrm>
            <a:prstGeom prst="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460499" y="5477239"/>
              <a:ext cx="1868231" cy="1223975"/>
            </a:xfrm>
            <a:prstGeom prst="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485445" y="5400595"/>
              <a:ext cx="456691" cy="1333883"/>
            </a:xfrm>
            <a:prstGeom prst="rect">
              <a:avLst/>
            </a:prstGeom>
            <a:noFill/>
          </p:spPr>
          <p:txBody>
            <a:bodyPr vert="eaVert" wrap="square" rtlCol="0">
              <a:spAutoFit/>
            </a:bodyPr>
            <a:lstStyle/>
            <a:p>
              <a:pPr algn="ctr"/>
              <a:r>
                <a:rPr lang="en-US" altLang="zh-CN" sz="1400" b="1" dirty="0">
                  <a:solidFill>
                    <a:srgbClr val="FF0000"/>
                  </a:solidFill>
                </a:rPr>
                <a:t>Nosql</a:t>
              </a:r>
              <a:r>
                <a:rPr lang="zh-CN" altLang="en-US" sz="1400" b="1" dirty="0">
                  <a:solidFill>
                    <a:srgbClr val="FF0000"/>
                  </a:solidFill>
                </a:rPr>
                <a:t>数据库</a:t>
              </a:r>
            </a:p>
          </p:txBody>
        </p:sp>
        <p:sp>
          <p:nvSpPr>
            <p:cNvPr id="59" name="文本框 58"/>
            <p:cNvSpPr txBox="1"/>
            <p:nvPr/>
          </p:nvSpPr>
          <p:spPr>
            <a:xfrm>
              <a:off x="4512182" y="5517185"/>
              <a:ext cx="456691" cy="1171446"/>
            </a:xfrm>
            <a:prstGeom prst="rect">
              <a:avLst/>
            </a:prstGeom>
            <a:noFill/>
          </p:spPr>
          <p:txBody>
            <a:bodyPr vert="eaVert" wrap="square" rtlCol="0">
              <a:spAutoFit/>
            </a:bodyPr>
            <a:lstStyle/>
            <a:p>
              <a:r>
                <a:rPr lang="en-US" altLang="zh-CN" sz="1400" b="1" dirty="0">
                  <a:solidFill>
                    <a:srgbClr val="FF0000"/>
                  </a:solidFill>
                </a:rPr>
                <a:t>SQL</a:t>
              </a:r>
              <a:r>
                <a:rPr lang="zh-CN" altLang="en-US" sz="1400" b="1" dirty="0">
                  <a:solidFill>
                    <a:srgbClr val="FF0000"/>
                  </a:solidFill>
                </a:rPr>
                <a:t>数据库</a:t>
              </a:r>
            </a:p>
          </p:txBody>
        </p:sp>
        <p:grpSp>
          <p:nvGrpSpPr>
            <p:cNvPr id="51" name="组合 50"/>
            <p:cNvGrpSpPr/>
            <p:nvPr/>
          </p:nvGrpSpPr>
          <p:grpSpPr>
            <a:xfrm rot="5400000">
              <a:off x="4180390" y="3450463"/>
              <a:ext cx="928192" cy="5206726"/>
              <a:chOff x="6183184" y="2634757"/>
              <a:chExt cx="1478747" cy="3284529"/>
            </a:xfrm>
          </p:grpSpPr>
          <p:pic>
            <p:nvPicPr>
              <p:cNvPr id="27" name="图片 26"/>
              <p:cNvPicPr>
                <a:picLocks noChangeAspect="1"/>
              </p:cNvPicPr>
              <p:nvPr/>
            </p:nvPicPr>
            <p:blipFill>
              <a:blip r:embed="rId5"/>
              <a:stretch>
                <a:fillRect/>
              </a:stretch>
            </p:blipFill>
            <p:spPr>
              <a:xfrm rot="16200000">
                <a:off x="6589231" y="2977220"/>
                <a:ext cx="666654" cy="1478747"/>
              </a:xfrm>
              <a:prstGeom prst="rect">
                <a:avLst/>
              </a:prstGeom>
            </p:spPr>
          </p:pic>
          <p:pic>
            <p:nvPicPr>
              <p:cNvPr id="1028" name="Picture 4" descr="https://timgsa.baidu.com/timg?image&amp;quality=80&amp;size=b9999_10000&amp;sec=1529387628298&amp;di=c62c72bbb0c07c42a764346eaa0dad50&amp;imgtype=0&amp;src=http%3A%2F%2Fwww.wanhuajing.com%2Fpic%2F1604%2F0315%2F1956017%2F1_640_17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554450" y="5052852"/>
                <a:ext cx="743342" cy="989526"/>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a:blip r:embed="rId7"/>
              <a:stretch>
                <a:fillRect/>
              </a:stretch>
            </p:blipFill>
            <p:spPr>
              <a:xfrm rot="16200000">
                <a:off x="6678508" y="2340737"/>
                <a:ext cx="632644" cy="1220683"/>
              </a:xfrm>
              <a:prstGeom prst="rect">
                <a:avLst/>
              </a:prstGeom>
            </p:spPr>
          </p:pic>
        </p:grpSp>
        <p:sp>
          <p:nvSpPr>
            <p:cNvPr id="61" name="下箭头 60"/>
            <p:cNvSpPr/>
            <p:nvPr/>
          </p:nvSpPr>
          <p:spPr>
            <a:xfrm>
              <a:off x="1242680" y="4864627"/>
              <a:ext cx="373552" cy="454417"/>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下箭头 63"/>
            <p:cNvSpPr/>
            <p:nvPr/>
          </p:nvSpPr>
          <p:spPr>
            <a:xfrm>
              <a:off x="6480674" y="4826328"/>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51520" y="1135531"/>
              <a:ext cx="4665493" cy="3846309"/>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004492" y="1135531"/>
              <a:ext cx="3219550" cy="3846308"/>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p:cNvSpPr/>
            <p:nvPr/>
          </p:nvSpPr>
          <p:spPr>
            <a:xfrm>
              <a:off x="3412292" y="4822202"/>
              <a:ext cx="432048" cy="48440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191313" y="817178"/>
            <a:ext cx="8882142" cy="954107"/>
          </a:xfrm>
          <a:prstGeom prst="rect">
            <a:avLst/>
          </a:prstGeom>
        </p:spPr>
        <p:txBody>
          <a:bodyPr wrap="square">
            <a:spAutoFit/>
          </a:bodyPr>
          <a:lstStyle/>
          <a:p>
            <a:r>
              <a:rPr lang="zh-CN" altLang="en-US" sz="2000" b="1" dirty="0">
                <a:solidFill>
                  <a:srgbClr val="FF0000"/>
                </a:solidFill>
              </a:rPr>
              <a:t>问题描述：</a:t>
            </a:r>
            <a:r>
              <a:rPr lang="zh-CN" altLang="en-US" dirty="0"/>
              <a:t>原始数据中存在大量</a:t>
            </a:r>
            <a:r>
              <a:rPr lang="zh-CN" altLang="en-US" b="1" dirty="0">
                <a:solidFill>
                  <a:srgbClr val="FF0000"/>
                </a:solidFill>
              </a:rPr>
              <a:t>不完整、不一致、异常</a:t>
            </a:r>
            <a:r>
              <a:rPr lang="zh-CN" altLang="en-US" dirty="0"/>
              <a:t>的数据，称之为“脏数据” ，严重影响到数据挖掘建模的执行效率，甚至导致数据挖掘结果的偏差。所以有必要进行</a:t>
            </a:r>
            <a:r>
              <a:rPr lang="zh-CN" altLang="en-US" b="1" dirty="0">
                <a:solidFill>
                  <a:srgbClr val="FF0000"/>
                </a:solidFill>
              </a:rPr>
              <a:t>数据清洗</a:t>
            </a:r>
            <a:r>
              <a:rPr lang="zh-CN" altLang="en-US" dirty="0"/>
              <a:t>和</a:t>
            </a:r>
            <a:r>
              <a:rPr lang="zh-CN" altLang="en-US" b="1" dirty="0">
                <a:solidFill>
                  <a:srgbClr val="FF0000"/>
                </a:solidFill>
              </a:rPr>
              <a:t>数据质量检查</a:t>
            </a:r>
            <a:r>
              <a:rPr lang="zh-CN" altLang="en-US" dirty="0"/>
              <a:t>以提高数据的质量。</a:t>
            </a:r>
          </a:p>
        </p:txBody>
      </p:sp>
      <p:sp>
        <p:nvSpPr>
          <p:cNvPr id="72" name="矩形 71"/>
          <p:cNvSpPr/>
          <p:nvPr/>
        </p:nvSpPr>
        <p:spPr>
          <a:xfrm>
            <a:off x="3129825" y="4316799"/>
            <a:ext cx="1408241" cy="4957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t>
            </a:r>
            <a:endParaRPr lang="zh-CN" altLang="en-US" sz="1400" dirty="0"/>
          </a:p>
        </p:txBody>
      </p:sp>
    </p:spTree>
    <p:extLst>
      <p:ext uri="{BB962C8B-B14F-4D97-AF65-F5344CB8AC3E}">
        <p14:creationId xmlns:p14="http://schemas.microsoft.com/office/powerpoint/2010/main" val="3220564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24884</TotalTime>
  <Words>11838</Words>
  <Application>Microsoft Office PowerPoint</Application>
  <PresentationFormat>全屏显示(4:3)</PresentationFormat>
  <Paragraphs>1955</Paragraphs>
  <Slides>50</Slides>
  <Notes>27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50</vt:i4>
      </vt:variant>
    </vt:vector>
  </HeadingPairs>
  <TitlesOfParts>
    <vt:vector size="66" baseType="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数据清洗、数据质量检查与分析</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    ---新属性的来源</vt:lpstr>
      <vt:lpstr>新属性计算    ---新属性的构造过程</vt:lpstr>
      <vt:lpstr>新属性计算    ---基于新属性的蠕变预测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工作进展总览</vt:lpstr>
      <vt:lpstr>平台总体架构</vt:lpstr>
      <vt:lpstr>平台的开发环境和运行环境</vt:lpstr>
      <vt:lpstr>平台展示—— 平台首页</vt:lpstr>
      <vt:lpstr>平台展示—— 首页数据搜索界面展示</vt:lpstr>
      <vt:lpstr>平台展示—— 用户画像构建</vt:lpstr>
      <vt:lpstr>平台展示—— 个性化搜索功能展示</vt:lpstr>
      <vt:lpstr>平台展示—— 数据上传与存储</vt:lpstr>
      <vt:lpstr>平台展示—— 基于主动学习的多层级交互式特征分析界面 </vt:lpstr>
      <vt:lpstr>平台展示—— 特征筛结果展示</vt:lpstr>
      <vt:lpstr>平台展示—— 机器学习算法（非自动化）</vt:lpstr>
      <vt:lpstr>机器学习算法—— 半自动化（模板）流水线</vt:lpstr>
      <vt:lpstr>机器学习算法—— 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2339</cp:revision>
  <dcterms:created xsi:type="dcterms:W3CDTF">2014-12-26T05:35:01Z</dcterms:created>
  <dcterms:modified xsi:type="dcterms:W3CDTF">2018-06-19T05:23:40Z</dcterms:modified>
</cp:coreProperties>
</file>